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0" r:id="rId6"/>
    <p:sldId id="262" r:id="rId7"/>
    <p:sldId id="259" r:id="rId8"/>
    <p:sldId id="261" r:id="rId9"/>
    <p:sldId id="264" r:id="rId10"/>
    <p:sldId id="265" r:id="rId11"/>
    <p:sldId id="266" r:id="rId12"/>
    <p:sldId id="267" r:id="rId13"/>
    <p:sldId id="269" r:id="rId14"/>
    <p:sldId id="270" r:id="rId15"/>
    <p:sldId id="268" r:id="rId16"/>
    <p:sldId id="271" r:id="rId17"/>
    <p:sldId id="272" r:id="rId18"/>
    <p:sldId id="273" r:id="rId19"/>
    <p:sldId id="263" r:id="rId20"/>
    <p:sldId id="275" r:id="rId21"/>
    <p:sldId id="276" r:id="rId22"/>
    <p:sldId id="299" r:id="rId23"/>
    <p:sldId id="277" r:id="rId24"/>
    <p:sldId id="278" r:id="rId25"/>
    <p:sldId id="279" r:id="rId26"/>
    <p:sldId id="280" r:id="rId27"/>
    <p:sldId id="281" r:id="rId28"/>
    <p:sldId id="282" r:id="rId29"/>
    <p:sldId id="283" r:id="rId30"/>
    <p:sldId id="285" r:id="rId31"/>
    <p:sldId id="284" r:id="rId32"/>
    <p:sldId id="286" r:id="rId33"/>
    <p:sldId id="287" r:id="rId34"/>
    <p:sldId id="288" r:id="rId35"/>
    <p:sldId id="289" r:id="rId36"/>
    <p:sldId id="290" r:id="rId37"/>
    <p:sldId id="291" r:id="rId38"/>
    <p:sldId id="292" r:id="rId39"/>
    <p:sldId id="293" r:id="rId40"/>
    <p:sldId id="294" r:id="rId41"/>
    <p:sldId id="295" r:id="rId42"/>
    <p:sldId id="296" r:id="rId43"/>
    <p:sldId id="298" r:id="rId44"/>
    <p:sldId id="297" r:id="rId45"/>
    <p:sldId id="300" r:id="rId46"/>
    <p:sldId id="301" r:id="rId47"/>
    <p:sldId id="302" r:id="rId48"/>
    <p:sldId id="304" r:id="rId49"/>
    <p:sldId id="274" r:id="rId50"/>
    <p:sldId id="305" r:id="rId51"/>
    <p:sldId id="306" r:id="rId52"/>
    <p:sldId id="307" r:id="rId53"/>
    <p:sldId id="308" r:id="rId54"/>
    <p:sldId id="310" r:id="rId55"/>
    <p:sldId id="311" r:id="rId56"/>
    <p:sldId id="312" r:id="rId57"/>
    <p:sldId id="336" r:id="rId58"/>
    <p:sldId id="337" r:id="rId59"/>
    <p:sldId id="303" r:id="rId60"/>
    <p:sldId id="338" r:id="rId61"/>
    <p:sldId id="339" r:id="rId62"/>
    <p:sldId id="340" r:id="rId63"/>
    <p:sldId id="341" r:id="rId64"/>
    <p:sldId id="342" r:id="rId65"/>
    <p:sldId id="345" r:id="rId66"/>
    <p:sldId id="343" r:id="rId67"/>
    <p:sldId id="344" r:id="rId68"/>
    <p:sldId id="348" r:id="rId69"/>
    <p:sldId id="349" r:id="rId70"/>
    <p:sldId id="346" r:id="rId71"/>
    <p:sldId id="350" r:id="rId72"/>
    <p:sldId id="351" r:id="rId73"/>
    <p:sldId id="347" r:id="rId74"/>
    <p:sldId id="353" r:id="rId75"/>
    <p:sldId id="354" r:id="rId76"/>
    <p:sldId id="355" r:id="rId77"/>
    <p:sldId id="358" r:id="rId78"/>
    <p:sldId id="357" r:id="rId79"/>
    <p:sldId id="352" r:id="rId80"/>
    <p:sldId id="359" r:id="rId81"/>
    <p:sldId id="360" r:id="rId82"/>
    <p:sldId id="361" r:id="rId83"/>
    <p:sldId id="362" r:id="rId84"/>
    <p:sldId id="368" r:id="rId85"/>
    <p:sldId id="372" r:id="rId86"/>
    <p:sldId id="374" r:id="rId87"/>
    <p:sldId id="375" r:id="rId88"/>
    <p:sldId id="376" r:id="rId89"/>
    <p:sldId id="377" r:id="rId90"/>
    <p:sldId id="378" r:id="rId91"/>
    <p:sldId id="373" r:id="rId92"/>
    <p:sldId id="383" r:id="rId93"/>
    <p:sldId id="384" r:id="rId94"/>
    <p:sldId id="385" r:id="rId95"/>
    <p:sldId id="382" r:id="rId96"/>
    <p:sldId id="386" r:id="rId97"/>
    <p:sldId id="387" r:id="rId98"/>
    <p:sldId id="391" r:id="rId99"/>
    <p:sldId id="388" r:id="rId100"/>
    <p:sldId id="390" r:id="rId101"/>
    <p:sldId id="389" r:id="rId102"/>
    <p:sldId id="363" r:id="rId103"/>
    <p:sldId id="393" r:id="rId104"/>
    <p:sldId id="394" r:id="rId105"/>
    <p:sldId id="395" r:id="rId106"/>
    <p:sldId id="396" r:id="rId107"/>
    <p:sldId id="397" r:id="rId108"/>
    <p:sldId id="398" r:id="rId109"/>
    <p:sldId id="399" r:id="rId110"/>
    <p:sldId id="400" r:id="rId111"/>
    <p:sldId id="364" r:id="rId112"/>
    <p:sldId id="370" r:id="rId113"/>
    <p:sldId id="401" r:id="rId114"/>
    <p:sldId id="403" r:id="rId115"/>
    <p:sldId id="404" r:id="rId116"/>
    <p:sldId id="405" r:id="rId117"/>
    <p:sldId id="406" r:id="rId118"/>
    <p:sldId id="407" r:id="rId119"/>
    <p:sldId id="408" r:id="rId120"/>
    <p:sldId id="409" r:id="rId121"/>
    <p:sldId id="410" r:id="rId122"/>
    <p:sldId id="411" r:id="rId123"/>
    <p:sldId id="412" r:id="rId124"/>
    <p:sldId id="413" r:id="rId125"/>
    <p:sldId id="414" r:id="rId126"/>
    <p:sldId id="415" r:id="rId127"/>
    <p:sldId id="365" r:id="rId128"/>
    <p:sldId id="371" r:id="rId129"/>
    <p:sldId id="417" r:id="rId130"/>
    <p:sldId id="416" r:id="rId131"/>
    <p:sldId id="418" r:id="rId132"/>
    <p:sldId id="419" r:id="rId133"/>
    <p:sldId id="420" r:id="rId134"/>
    <p:sldId id="421" r:id="rId135"/>
    <p:sldId id="422" r:id="rId136"/>
    <p:sldId id="423" r:id="rId137"/>
    <p:sldId id="424" r:id="rId138"/>
    <p:sldId id="425" r:id="rId139"/>
    <p:sldId id="426" r:id="rId140"/>
    <p:sldId id="427" r:id="rId141"/>
    <p:sldId id="431" r:id="rId142"/>
    <p:sldId id="432" r:id="rId143"/>
    <p:sldId id="430" r:id="rId144"/>
    <p:sldId id="433" r:id="rId145"/>
    <p:sldId id="434" r:id="rId146"/>
    <p:sldId id="435" r:id="rId147"/>
    <p:sldId id="436" r:id="rId148"/>
    <p:sldId id="437" r:id="rId149"/>
    <p:sldId id="439" r:id="rId150"/>
    <p:sldId id="438" r:id="rId151"/>
    <p:sldId id="440" r:id="rId152"/>
  </p:sldIdLst>
  <p:sldSz cx="12192000" cy="6858000"/>
  <p:notesSz cx="6858000" cy="9144000"/>
  <p:custDataLst>
    <p:tags r:id="rId1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phrina"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554F2FC-47F3-4EAF-B5D7-61143E9EB01A}" styleName="{385b2ea8-0d66-414d-9127-dde3b277f022}">
    <a:wholeTbl>
      <a:tcTxStyle>
        <a:fontRef idx="none">
          <a:prstClr val="black"/>
        </a:fontRef>
      </a:tcTxStyle>
      <a:tcStyle>
        <a:tcBdr>
          <a:top>
            <a:ln w="76200" cmpd="sng">
              <a:solidFill>
                <a:srgbClr val="339669"/>
              </a:solidFill>
            </a:ln>
          </a:top>
          <a:bottom>
            <a:ln w="76200" cmpd="sng">
              <a:solidFill>
                <a:srgbClr val="339669"/>
              </a:solidFill>
            </a:ln>
          </a:bottom>
        </a:tcBdr>
        <a:fill>
          <a:solidFill>
            <a:srgbClr val="FFFFFF"/>
          </a:solidFill>
        </a:fill>
      </a:tcStyle>
    </a:wholeTbl>
    <a:band1H>
      <a:tcTxStyle>
        <a:fontRef idx="none">
          <a:prstClr val="black"/>
        </a:fontRef>
      </a:tcTxStyle>
      <a:tcStyle>
        <a:tcBdr/>
        <a:fill>
          <a:solidFill>
            <a:srgbClr val="E0F7EF"/>
          </a:solidFill>
        </a:fill>
      </a:tcStyle>
    </a:band1H>
    <a:firstRow>
      <a:tcTxStyle>
        <a:fontRef idx="none">
          <a:prstClr val="black"/>
        </a:fontRef>
      </a:tcTxStyle>
      <a:tcStyle>
        <a:tcBdr/>
        <a:fill>
          <a:solidFill>
            <a:srgbClr val="339669"/>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92"/>
        <p:guide pos="380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7" Type="http://schemas.openxmlformats.org/officeDocument/2006/relationships/tags" Target="tags/tag221.xml"/><Relationship Id="rId156" Type="http://schemas.openxmlformats.org/officeDocument/2006/relationships/commentAuthors" Target="commentAuthors.xml"/><Relationship Id="rId155" Type="http://schemas.openxmlformats.org/officeDocument/2006/relationships/tableStyles" Target="tableStyles.xml"/><Relationship Id="rId154" Type="http://schemas.openxmlformats.org/officeDocument/2006/relationships/viewProps" Target="viewProps.xml"/><Relationship Id="rId153" Type="http://schemas.openxmlformats.org/officeDocument/2006/relationships/presProps" Target="presProps.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C5BECDF-6FFB-4FE7-8E90-6B9E182D828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DCA26DBB-3617-4A2B-B5A1-9D0BE4F9F3D7}">
      <dgm:prSet phldrT="[文本]" phldr="0" custT="0"/>
      <dgm:spPr/>
      <dgm:t>
        <a:bodyPr vert="horz" wrap="square"/>
        <a:p>
          <a:pPr algn="ctr">
            <a:lnSpc>
              <a:spcPct val="100000"/>
            </a:lnSpc>
            <a:spcBef>
              <a:spcPct val="0"/>
            </a:spcBef>
            <a:spcAft>
              <a:spcPct val="35000"/>
            </a:spcAft>
          </a:pPr>
          <a:r>
            <a:rPr lang="zh-CN" altLang="en-US" dirty="0">
              <a:solidFill>
                <a:schemeClr val="tx1"/>
              </a:solidFill>
            </a:rPr>
            <a:t>用户层软件</a:t>
          </a:r>
          <a:r>
            <a:rPr lang="zh-CN" altLang="en-US" dirty="0">
              <a:solidFill>
                <a:schemeClr val="tx1"/>
              </a:solidFill>
            </a:rPr>
            <a:t/>
          </a:r>
          <a:endParaRPr lang="zh-CN" altLang="en-US" dirty="0">
            <a:solidFill>
              <a:schemeClr val="tx1"/>
            </a:solidFill>
          </a:endParaRPr>
        </a:p>
      </dgm:t>
    </dgm:pt>
    <dgm:pt modelId="{7E657F29-58AC-4C67-B8DD-A0594B6A0D39}" cxnId="{0E2C3B9A-0B82-4ECB-919E-7464BC5D03BE}" type="parTrans">
      <dgm:prSet/>
      <dgm:spPr/>
      <dgm:t>
        <a:bodyPr/>
        <a:lstStyle/>
        <a:p>
          <a:pPr algn="ctr"/>
          <a:endParaRPr lang="zh-CN" altLang="en-US"/>
        </a:p>
      </dgm:t>
    </dgm:pt>
    <dgm:pt modelId="{1FAEF923-B177-4D72-8E0F-E1A956AB148D}" cxnId="{0E2C3B9A-0B82-4ECB-919E-7464BC5D03BE}" type="sibTrans">
      <dgm:prSet/>
      <dgm:spPr/>
      <dgm:t>
        <a:bodyPr/>
        <a:lstStyle/>
        <a:p>
          <a:pPr algn="ctr"/>
          <a:endParaRPr lang="zh-CN" altLang="en-US"/>
        </a:p>
      </dgm:t>
    </dgm:pt>
    <dgm:pt modelId="{A2E4A5D2-916C-4225-BB8A-F573B96081D6}">
      <dgm:prSet phldrT="[文本]" phldr="0" custT="0"/>
      <dgm:spPr/>
      <dgm:t>
        <a:bodyPr vert="horz" wrap="square"/>
        <a:p>
          <a:pPr algn="ctr">
            <a:lnSpc>
              <a:spcPct val="100000"/>
            </a:lnSpc>
            <a:spcBef>
              <a:spcPct val="0"/>
            </a:spcBef>
            <a:spcAft>
              <a:spcPct val="35000"/>
            </a:spcAft>
          </a:pPr>
          <a:r>
            <a:rPr lang="zh-CN" altLang="en-US" dirty="0">
              <a:solidFill>
                <a:schemeClr val="tx1"/>
              </a:solidFill>
            </a:rPr>
            <a:t>设备独立性软件</a:t>
          </a:r>
          <a:r>
            <a:rPr lang="zh-CN" altLang="en-US" dirty="0">
              <a:solidFill>
                <a:schemeClr val="tx1"/>
              </a:solidFill>
            </a:rPr>
            <a:t/>
          </a:r>
          <a:endParaRPr lang="zh-CN" altLang="en-US" dirty="0">
            <a:solidFill>
              <a:schemeClr val="tx1"/>
            </a:solidFill>
          </a:endParaRPr>
        </a:p>
      </dgm:t>
    </dgm:pt>
    <dgm:pt modelId="{2C0836E8-350D-41CE-8D98-F5E571414F48}" cxnId="{AFC76A4B-99E2-41AE-A8B5-7AA38AF775D0}" type="parTrans">
      <dgm:prSet/>
      <dgm:spPr/>
      <dgm:t>
        <a:bodyPr/>
        <a:lstStyle/>
        <a:p>
          <a:pPr algn="ctr"/>
          <a:endParaRPr lang="zh-CN" altLang="en-US"/>
        </a:p>
      </dgm:t>
    </dgm:pt>
    <dgm:pt modelId="{AABC826F-D70D-4CA8-889D-BEE4D4D4FD90}" cxnId="{AFC76A4B-99E2-41AE-A8B5-7AA38AF775D0}" type="sibTrans">
      <dgm:prSet/>
      <dgm:spPr/>
      <dgm:t>
        <a:bodyPr/>
        <a:lstStyle/>
        <a:p>
          <a:pPr algn="ctr"/>
          <a:endParaRPr lang="zh-CN" altLang="en-US"/>
        </a:p>
      </dgm:t>
    </dgm:pt>
    <dgm:pt modelId="{BD72C808-6E19-4B48-B3BC-0F84684E241D}">
      <dgm:prSet phldrT="[文本]" phldr="0" custT="0"/>
      <dgm:spPr/>
      <dgm:t>
        <a:bodyPr vert="horz" wrap="square"/>
        <a:p>
          <a:pPr algn="ctr">
            <a:lnSpc>
              <a:spcPct val="100000"/>
            </a:lnSpc>
            <a:spcBef>
              <a:spcPct val="0"/>
            </a:spcBef>
            <a:spcAft>
              <a:spcPct val="35000"/>
            </a:spcAft>
          </a:pPr>
          <a:r>
            <a:rPr lang="zh-CN" altLang="en-US" dirty="0">
              <a:solidFill>
                <a:schemeClr val="tx1"/>
              </a:solidFill>
            </a:rPr>
            <a:t>设备驱动程序</a:t>
          </a:r>
          <a:r>
            <a:rPr lang="zh-CN" altLang="en-US" dirty="0">
              <a:solidFill>
                <a:schemeClr val="tx1"/>
              </a:solidFill>
            </a:rPr>
            <a:t/>
          </a:r>
          <a:endParaRPr lang="zh-CN" altLang="en-US" dirty="0">
            <a:solidFill>
              <a:schemeClr val="tx1"/>
            </a:solidFill>
          </a:endParaRPr>
        </a:p>
      </dgm:t>
    </dgm:pt>
    <dgm:pt modelId="{2071299A-42F9-44A3-8775-A3263D5E6152}" cxnId="{99CFD111-6E28-4AE4-9C34-75D878F0BB1D}" type="parTrans">
      <dgm:prSet/>
      <dgm:spPr/>
      <dgm:t>
        <a:bodyPr/>
        <a:lstStyle/>
        <a:p>
          <a:pPr algn="ctr"/>
          <a:endParaRPr lang="zh-CN" altLang="en-US"/>
        </a:p>
      </dgm:t>
    </dgm:pt>
    <dgm:pt modelId="{3D326898-AA40-4A11-A802-9EF4CAA97D01}" cxnId="{99CFD111-6E28-4AE4-9C34-75D878F0BB1D}" type="sibTrans">
      <dgm:prSet/>
      <dgm:spPr/>
      <dgm:t>
        <a:bodyPr/>
        <a:lstStyle/>
        <a:p>
          <a:pPr algn="ctr"/>
          <a:endParaRPr lang="zh-CN" altLang="en-US"/>
        </a:p>
      </dgm:t>
    </dgm:pt>
    <dgm:pt modelId="{649233D7-3E8F-4627-A7EC-AD5456CB490E}">
      <dgm:prSet phldrT="[文本]" phldr="0" custT="0"/>
      <dgm:spPr/>
      <dgm:t>
        <a:bodyPr vert="horz" wrap="square"/>
        <a:p>
          <a:pPr algn="ctr">
            <a:lnSpc>
              <a:spcPct val="100000"/>
            </a:lnSpc>
            <a:spcBef>
              <a:spcPct val="0"/>
            </a:spcBef>
            <a:spcAft>
              <a:spcPct val="35000"/>
            </a:spcAft>
          </a:pPr>
          <a:r>
            <a:rPr lang="zh-CN" altLang="en-US" dirty="0">
              <a:solidFill>
                <a:schemeClr val="tx1"/>
              </a:solidFill>
            </a:rPr>
            <a:t>中断处理程序</a:t>
          </a:r>
          <a:r>
            <a:rPr lang="zh-CN" altLang="en-US" dirty="0">
              <a:solidFill>
                <a:schemeClr val="tx1"/>
              </a:solidFill>
            </a:rPr>
            <a:t/>
          </a:r>
          <a:endParaRPr lang="zh-CN" altLang="en-US" dirty="0">
            <a:solidFill>
              <a:schemeClr val="tx1"/>
            </a:solidFill>
          </a:endParaRPr>
        </a:p>
      </dgm:t>
    </dgm:pt>
    <dgm:pt modelId="{181BF203-D7F0-441E-9877-505137B765E6}" cxnId="{F94544A5-8A32-4B23-BAF5-35A8AF50B004}" type="parTrans">
      <dgm:prSet/>
      <dgm:spPr/>
      <dgm:t>
        <a:bodyPr/>
        <a:lstStyle/>
        <a:p>
          <a:pPr algn="ctr"/>
          <a:endParaRPr lang="zh-CN" altLang="en-US"/>
        </a:p>
      </dgm:t>
    </dgm:pt>
    <dgm:pt modelId="{92FE1E6F-E42F-46AB-93E3-6D6465CFEB12}" cxnId="{F94544A5-8A32-4B23-BAF5-35A8AF50B004}" type="sibTrans">
      <dgm:prSet/>
      <dgm:spPr/>
      <dgm:t>
        <a:bodyPr/>
        <a:lstStyle/>
        <a:p>
          <a:pPr algn="ctr"/>
          <a:endParaRPr lang="zh-CN" altLang="en-US"/>
        </a:p>
      </dgm:t>
    </dgm:pt>
    <dgm:pt modelId="{D596FCEC-FFF9-475D-A748-99E885CC640B}">
      <dgm:prSet phldrT="[文本]" phldr="0" custT="0"/>
      <dgm:spPr/>
      <dgm:t>
        <a:bodyPr vert="horz" wrap="square"/>
        <a:p>
          <a:pPr algn="ctr">
            <a:lnSpc>
              <a:spcPct val="100000"/>
            </a:lnSpc>
            <a:spcBef>
              <a:spcPct val="0"/>
            </a:spcBef>
            <a:spcAft>
              <a:spcPct val="35000"/>
            </a:spcAft>
          </a:pPr>
          <a:r>
            <a:rPr lang="zh-CN" altLang="en-US" dirty="0">
              <a:solidFill>
                <a:schemeClr val="tx1"/>
              </a:solidFill>
            </a:rPr>
            <a:t>硬件</a:t>
          </a:r>
          <a:r>
            <a:rPr lang="zh-CN" altLang="en-US" dirty="0">
              <a:solidFill>
                <a:schemeClr val="tx1"/>
              </a:solidFill>
            </a:rPr>
            <a:t/>
          </a:r>
          <a:endParaRPr lang="zh-CN" altLang="en-US" dirty="0">
            <a:solidFill>
              <a:schemeClr val="tx1"/>
            </a:solidFill>
          </a:endParaRPr>
        </a:p>
      </dgm:t>
    </dgm:pt>
    <dgm:pt modelId="{86671F2F-4FA2-45B3-B16C-6398B15E20F6}" cxnId="{FE462D03-8B8F-4D91-B561-7E02AFD58E2B}" type="parTrans">
      <dgm:prSet/>
      <dgm:spPr/>
      <dgm:t>
        <a:bodyPr/>
        <a:lstStyle/>
        <a:p>
          <a:pPr algn="ctr"/>
          <a:endParaRPr lang="zh-CN" altLang="en-US"/>
        </a:p>
      </dgm:t>
    </dgm:pt>
    <dgm:pt modelId="{7F465C61-9334-4328-8381-8F3B21DE804A}" cxnId="{FE462D03-8B8F-4D91-B561-7E02AFD58E2B}" type="sibTrans">
      <dgm:prSet/>
      <dgm:spPr/>
      <dgm:t>
        <a:bodyPr/>
        <a:lstStyle/>
        <a:p>
          <a:pPr algn="ctr"/>
          <a:endParaRPr lang="zh-CN" altLang="en-US"/>
        </a:p>
      </dgm:t>
    </dgm:pt>
    <dgm:pt modelId="{24690FD1-9833-4940-B9BC-4AA5F0AE312D}" type="pres">
      <dgm:prSet presAssocID="{2C5BECDF-6FFB-4FE7-8E90-6B9E182D828E}" presName="linear" presStyleCnt="0">
        <dgm:presLayoutVars>
          <dgm:animLvl val="lvl"/>
          <dgm:resizeHandles val="exact"/>
        </dgm:presLayoutVars>
      </dgm:prSet>
      <dgm:spPr/>
      <dgm:t>
        <a:bodyPr/>
        <a:lstStyle/>
        <a:p>
          <a:endParaRPr lang="zh-CN" altLang="en-US"/>
        </a:p>
      </dgm:t>
    </dgm:pt>
    <dgm:pt modelId="{1B458260-0E59-43DC-AD44-4DEBF6DADE6D}" type="pres">
      <dgm:prSet presAssocID="{DCA26DBB-3617-4A2B-B5A1-9D0BE4F9F3D7}" presName="parentText" presStyleLbl="node1" presStyleIdx="0" presStyleCnt="5">
        <dgm:presLayoutVars>
          <dgm:chMax val="0"/>
          <dgm:bulletEnabled val="1"/>
        </dgm:presLayoutVars>
      </dgm:prSet>
      <dgm:spPr/>
      <dgm:t>
        <a:bodyPr/>
        <a:lstStyle/>
        <a:p>
          <a:endParaRPr lang="zh-CN" altLang="en-US"/>
        </a:p>
      </dgm:t>
    </dgm:pt>
    <dgm:pt modelId="{873A21F4-AF22-4194-AC9B-C4089B270416}" type="pres">
      <dgm:prSet presAssocID="{1FAEF923-B177-4D72-8E0F-E1A956AB148D}" presName="spacer" presStyleCnt="0"/>
      <dgm:spPr/>
    </dgm:pt>
    <dgm:pt modelId="{1521858B-2D4E-4DE2-9C3B-19738017DAE3}" type="pres">
      <dgm:prSet presAssocID="{A2E4A5D2-916C-4225-BB8A-F573B96081D6}" presName="parentText" presStyleLbl="node1" presStyleIdx="1" presStyleCnt="5">
        <dgm:presLayoutVars>
          <dgm:chMax val="0"/>
          <dgm:bulletEnabled val="1"/>
        </dgm:presLayoutVars>
      </dgm:prSet>
      <dgm:spPr/>
      <dgm:t>
        <a:bodyPr/>
        <a:lstStyle/>
        <a:p>
          <a:endParaRPr lang="zh-CN" altLang="en-US"/>
        </a:p>
      </dgm:t>
    </dgm:pt>
    <dgm:pt modelId="{F7612E95-F42E-401B-90A7-D22909A44FFE}" type="pres">
      <dgm:prSet presAssocID="{AABC826F-D70D-4CA8-889D-BEE4D4D4FD90}" presName="spacer" presStyleCnt="0"/>
      <dgm:spPr/>
    </dgm:pt>
    <dgm:pt modelId="{148391EF-A041-498C-ACB3-F11B5CC298BF}" type="pres">
      <dgm:prSet presAssocID="{BD72C808-6E19-4B48-B3BC-0F84684E241D}" presName="parentText" presStyleLbl="node1" presStyleIdx="2" presStyleCnt="5">
        <dgm:presLayoutVars>
          <dgm:chMax val="0"/>
          <dgm:bulletEnabled val="1"/>
        </dgm:presLayoutVars>
      </dgm:prSet>
      <dgm:spPr/>
      <dgm:t>
        <a:bodyPr/>
        <a:lstStyle/>
        <a:p>
          <a:endParaRPr lang="zh-CN" altLang="en-US"/>
        </a:p>
      </dgm:t>
    </dgm:pt>
    <dgm:pt modelId="{04F197DA-CC85-49FD-91AB-F3B0E61B910F}" type="pres">
      <dgm:prSet presAssocID="{3D326898-AA40-4A11-A802-9EF4CAA97D01}" presName="spacer" presStyleCnt="0"/>
      <dgm:spPr/>
    </dgm:pt>
    <dgm:pt modelId="{263ACB36-B7B2-4EF8-A56B-0080CB0F2405}" type="pres">
      <dgm:prSet presAssocID="{649233D7-3E8F-4627-A7EC-AD5456CB490E}" presName="parentText" presStyleLbl="node1" presStyleIdx="3" presStyleCnt="5">
        <dgm:presLayoutVars>
          <dgm:chMax val="0"/>
          <dgm:bulletEnabled val="1"/>
        </dgm:presLayoutVars>
      </dgm:prSet>
      <dgm:spPr/>
      <dgm:t>
        <a:bodyPr/>
        <a:lstStyle/>
        <a:p>
          <a:endParaRPr lang="zh-CN" altLang="en-US"/>
        </a:p>
      </dgm:t>
    </dgm:pt>
    <dgm:pt modelId="{CEEAC10D-EC0D-4E9E-A2F6-BCF33E6D831A}" type="pres">
      <dgm:prSet presAssocID="{92FE1E6F-E42F-46AB-93E3-6D6465CFEB12}" presName="spacer" presStyleCnt="0"/>
      <dgm:spPr/>
    </dgm:pt>
    <dgm:pt modelId="{C4D6EBFB-2A4B-4A04-BC4B-D641D967BEA6}" type="pres">
      <dgm:prSet presAssocID="{D596FCEC-FFF9-475D-A748-99E885CC640B}" presName="parentText" presStyleLbl="node1" presStyleIdx="4" presStyleCnt="5">
        <dgm:presLayoutVars>
          <dgm:chMax val="0"/>
          <dgm:bulletEnabled val="1"/>
        </dgm:presLayoutVars>
      </dgm:prSet>
      <dgm:spPr/>
      <dgm:t>
        <a:bodyPr/>
        <a:lstStyle/>
        <a:p>
          <a:endParaRPr lang="zh-CN" altLang="en-US"/>
        </a:p>
      </dgm:t>
    </dgm:pt>
  </dgm:ptLst>
  <dgm:cxnLst>
    <dgm:cxn modelId="{0E2C3B9A-0B82-4ECB-919E-7464BC5D03BE}" srcId="{2C5BECDF-6FFB-4FE7-8E90-6B9E182D828E}" destId="{DCA26DBB-3617-4A2B-B5A1-9D0BE4F9F3D7}" srcOrd="0" destOrd="0" parTransId="{7E657F29-58AC-4C67-B8DD-A0594B6A0D39}" sibTransId="{1FAEF923-B177-4D72-8E0F-E1A956AB148D}"/>
    <dgm:cxn modelId="{AFC76A4B-99E2-41AE-A8B5-7AA38AF775D0}" srcId="{2C5BECDF-6FFB-4FE7-8E90-6B9E182D828E}" destId="{A2E4A5D2-916C-4225-BB8A-F573B96081D6}" srcOrd="1" destOrd="0" parTransId="{2C0836E8-350D-41CE-8D98-F5E571414F48}" sibTransId="{AABC826F-D70D-4CA8-889D-BEE4D4D4FD90}"/>
    <dgm:cxn modelId="{99CFD111-6E28-4AE4-9C34-75D878F0BB1D}" srcId="{2C5BECDF-6FFB-4FE7-8E90-6B9E182D828E}" destId="{BD72C808-6E19-4B48-B3BC-0F84684E241D}" srcOrd="2" destOrd="0" parTransId="{2071299A-42F9-44A3-8775-A3263D5E6152}" sibTransId="{3D326898-AA40-4A11-A802-9EF4CAA97D01}"/>
    <dgm:cxn modelId="{F94544A5-8A32-4B23-BAF5-35A8AF50B004}" srcId="{2C5BECDF-6FFB-4FE7-8E90-6B9E182D828E}" destId="{649233D7-3E8F-4627-A7EC-AD5456CB490E}" srcOrd="3" destOrd="0" parTransId="{181BF203-D7F0-441E-9877-505137B765E6}" sibTransId="{92FE1E6F-E42F-46AB-93E3-6D6465CFEB12}"/>
    <dgm:cxn modelId="{FE462D03-8B8F-4D91-B561-7E02AFD58E2B}" srcId="{2C5BECDF-6FFB-4FE7-8E90-6B9E182D828E}" destId="{D596FCEC-FFF9-475D-A748-99E885CC640B}" srcOrd="4" destOrd="0" parTransId="{86671F2F-4FA2-45B3-B16C-6398B15E20F6}" sibTransId="{7F465C61-9334-4328-8381-8F3B21DE804A}"/>
    <dgm:cxn modelId="{30B9B889-EC38-45EB-920B-69D9D1F9BE21}" type="presOf" srcId="{2C5BECDF-6FFB-4FE7-8E90-6B9E182D828E}" destId="{24690FD1-9833-4940-B9BC-4AA5F0AE312D}" srcOrd="0" destOrd="0" presId="urn:microsoft.com/office/officeart/2005/8/layout/vList2"/>
    <dgm:cxn modelId="{BAEE7DE4-4E6D-416D-BEC8-08152129ADD4}" type="presParOf" srcId="{24690FD1-9833-4940-B9BC-4AA5F0AE312D}" destId="{1B458260-0E59-43DC-AD44-4DEBF6DADE6D}" srcOrd="0" destOrd="0" presId="urn:microsoft.com/office/officeart/2005/8/layout/vList2"/>
    <dgm:cxn modelId="{2FBAB041-B457-49C1-A840-4EF619866029}" type="presOf" srcId="{DCA26DBB-3617-4A2B-B5A1-9D0BE4F9F3D7}" destId="{1B458260-0E59-43DC-AD44-4DEBF6DADE6D}" srcOrd="0" destOrd="0" presId="urn:microsoft.com/office/officeart/2005/8/layout/vList2"/>
    <dgm:cxn modelId="{E69D5235-482B-4775-BFC3-2AE7274A0C9D}" type="presParOf" srcId="{24690FD1-9833-4940-B9BC-4AA5F0AE312D}" destId="{873A21F4-AF22-4194-AC9B-C4089B270416}" srcOrd="1" destOrd="0" presId="urn:microsoft.com/office/officeart/2005/8/layout/vList2"/>
    <dgm:cxn modelId="{A05CAB9F-D340-43BA-BE85-4EE5E7E4A5C1}" type="presParOf" srcId="{24690FD1-9833-4940-B9BC-4AA5F0AE312D}" destId="{1521858B-2D4E-4DE2-9C3B-19738017DAE3}" srcOrd="2" destOrd="0" presId="urn:microsoft.com/office/officeart/2005/8/layout/vList2"/>
    <dgm:cxn modelId="{531226F7-E1FD-43CF-885E-26118C7D3414}" type="presOf" srcId="{A2E4A5D2-916C-4225-BB8A-F573B96081D6}" destId="{1521858B-2D4E-4DE2-9C3B-19738017DAE3}" srcOrd="0" destOrd="0" presId="urn:microsoft.com/office/officeart/2005/8/layout/vList2"/>
    <dgm:cxn modelId="{B17C218D-7A9A-4DFC-9630-2877955F1CB4}" type="presParOf" srcId="{24690FD1-9833-4940-B9BC-4AA5F0AE312D}" destId="{F7612E95-F42E-401B-90A7-D22909A44FFE}" srcOrd="3" destOrd="0" presId="urn:microsoft.com/office/officeart/2005/8/layout/vList2"/>
    <dgm:cxn modelId="{3CCEDF3A-185E-4E54-B1D7-3F58F00054B6}" type="presParOf" srcId="{24690FD1-9833-4940-B9BC-4AA5F0AE312D}" destId="{148391EF-A041-498C-ACB3-F11B5CC298BF}" srcOrd="4" destOrd="0" presId="urn:microsoft.com/office/officeart/2005/8/layout/vList2"/>
    <dgm:cxn modelId="{E407D17B-EB44-4376-A3BF-166E55E19892}" type="presOf" srcId="{BD72C808-6E19-4B48-B3BC-0F84684E241D}" destId="{148391EF-A041-498C-ACB3-F11B5CC298BF}" srcOrd="0" destOrd="0" presId="urn:microsoft.com/office/officeart/2005/8/layout/vList2"/>
    <dgm:cxn modelId="{83F76857-A110-4CDA-8A91-0C03F665B524}" type="presParOf" srcId="{24690FD1-9833-4940-B9BC-4AA5F0AE312D}" destId="{04F197DA-CC85-49FD-91AB-F3B0E61B910F}" srcOrd="5" destOrd="0" presId="urn:microsoft.com/office/officeart/2005/8/layout/vList2"/>
    <dgm:cxn modelId="{E5083461-894C-41E9-9217-59BDD40F3D3E}" type="presParOf" srcId="{24690FD1-9833-4940-B9BC-4AA5F0AE312D}" destId="{263ACB36-B7B2-4EF8-A56B-0080CB0F2405}" srcOrd="6" destOrd="0" presId="urn:microsoft.com/office/officeart/2005/8/layout/vList2"/>
    <dgm:cxn modelId="{95E91BDA-1ED7-49A4-8586-51E4EE6A8B11}" type="presOf" srcId="{649233D7-3E8F-4627-A7EC-AD5456CB490E}" destId="{263ACB36-B7B2-4EF8-A56B-0080CB0F2405}" srcOrd="0" destOrd="0" presId="urn:microsoft.com/office/officeart/2005/8/layout/vList2"/>
    <dgm:cxn modelId="{34378557-1A20-449D-A242-FFFE0AB7F828}" type="presParOf" srcId="{24690FD1-9833-4940-B9BC-4AA5F0AE312D}" destId="{CEEAC10D-EC0D-4E9E-A2F6-BCF33E6D831A}" srcOrd="7" destOrd="0" presId="urn:microsoft.com/office/officeart/2005/8/layout/vList2"/>
    <dgm:cxn modelId="{14D55DCB-0796-4B5F-A9F8-AAE132AA0DCD}" type="presParOf" srcId="{24690FD1-9833-4940-B9BC-4AA5F0AE312D}" destId="{C4D6EBFB-2A4B-4A04-BC4B-D641D967BEA6}" srcOrd="8" destOrd="0" presId="urn:microsoft.com/office/officeart/2005/8/layout/vList2"/>
    <dgm:cxn modelId="{563105A9-6563-4EC4-B130-84D6120E0C13}" type="presOf" srcId="{D596FCEC-FFF9-475D-A748-99E885CC640B}" destId="{C4D6EBFB-2A4B-4A04-BC4B-D641D967BEA6}"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861C27-8EA3-4B62-8275-DFEA6FD24DA2}" type="doc">
      <dgm:prSet loTypeId="urn:microsoft.com/office/officeart/2005/8/layout/hProcess9" loCatId="process" qsTypeId="urn:microsoft.com/office/officeart/2005/8/quickstyle/simple1" qsCatId="simple" csTypeId="urn:microsoft.com/office/officeart/2005/8/colors/colorful1" csCatId="colorful"/>
      <dgm:spPr/>
      <dgm:t>
        <a:bodyPr/>
        <a:lstStyle/>
        <a:p>
          <a:endParaRPr lang="zh-CN" altLang="en-US"/>
        </a:p>
      </dgm:t>
    </dgm:pt>
    <dgm:pt modelId="{FE8F669C-063A-4D73-873C-FD1D583B0EF0}">
      <dgm:prSet/>
      <dgm:spPr/>
      <dgm:t>
        <a:bodyPr/>
        <a:lstStyle/>
        <a:p>
          <a:pPr rtl="0"/>
          <a:r>
            <a:rPr kumimoji="1" lang="zh-CN" b="1"/>
            <a:t>程序控制方式</a:t>
          </a:r>
          <a:endParaRPr lang="zh-CN"/>
        </a:p>
      </dgm:t>
    </dgm:pt>
    <dgm:pt modelId="{7C98D9B5-2A46-4E96-B9C6-696A79EB3F27}" cxnId="{931559AB-08F4-4C5A-9B49-4716F95C861F}" type="parTrans">
      <dgm:prSet/>
      <dgm:spPr/>
      <dgm:t>
        <a:bodyPr/>
        <a:lstStyle/>
        <a:p>
          <a:endParaRPr lang="zh-CN" altLang="en-US"/>
        </a:p>
      </dgm:t>
    </dgm:pt>
    <dgm:pt modelId="{3900B7C1-CFF0-4800-BA72-DE1D6C1C555F}" cxnId="{931559AB-08F4-4C5A-9B49-4716F95C861F}" type="sibTrans">
      <dgm:prSet/>
      <dgm:spPr/>
      <dgm:t>
        <a:bodyPr/>
        <a:lstStyle/>
        <a:p>
          <a:endParaRPr lang="zh-CN" altLang="en-US"/>
        </a:p>
      </dgm:t>
    </dgm:pt>
    <dgm:pt modelId="{505339B1-C887-4543-95BE-52335DE40091}">
      <dgm:prSet/>
      <dgm:spPr/>
      <dgm:t>
        <a:bodyPr/>
        <a:lstStyle/>
        <a:p>
          <a:pPr rtl="0"/>
          <a:r>
            <a:rPr kumimoji="1" lang="zh-CN" b="1"/>
            <a:t>中断驱动方式</a:t>
          </a:r>
          <a:endParaRPr lang="zh-CN"/>
        </a:p>
      </dgm:t>
    </dgm:pt>
    <dgm:pt modelId="{5B1E1BA1-67CB-407C-9654-2887F7D97CB5}" cxnId="{D4DFE07C-C47D-4AA9-870F-C3B819EFEBD4}" type="parTrans">
      <dgm:prSet/>
      <dgm:spPr/>
      <dgm:t>
        <a:bodyPr/>
        <a:lstStyle/>
        <a:p>
          <a:endParaRPr lang="zh-CN" altLang="en-US"/>
        </a:p>
      </dgm:t>
    </dgm:pt>
    <dgm:pt modelId="{906848FD-A9C5-4E59-9A26-26D8BF8253C9}" cxnId="{D4DFE07C-C47D-4AA9-870F-C3B819EFEBD4}" type="sibTrans">
      <dgm:prSet/>
      <dgm:spPr/>
      <dgm:t>
        <a:bodyPr/>
        <a:lstStyle/>
        <a:p>
          <a:endParaRPr lang="zh-CN" altLang="en-US"/>
        </a:p>
      </dgm:t>
    </dgm:pt>
    <dgm:pt modelId="{10DC1151-957A-4079-A3A1-DF0330E7B010}">
      <dgm:prSet/>
      <dgm:spPr/>
      <dgm:t>
        <a:bodyPr/>
        <a:lstStyle/>
        <a:p>
          <a:pPr rtl="0"/>
          <a:r>
            <a:rPr kumimoji="1" lang="en-US" b="1"/>
            <a:t>DMA</a:t>
          </a:r>
          <a:r>
            <a:rPr kumimoji="1" lang="zh-CN" b="1"/>
            <a:t>方式</a:t>
          </a:r>
          <a:endParaRPr lang="zh-CN"/>
        </a:p>
      </dgm:t>
    </dgm:pt>
    <dgm:pt modelId="{12DA984A-A6E5-42CF-B225-91292768ED27}" cxnId="{3D645E6D-4CCF-48FC-8DBC-D8FD7135E7E3}" type="parTrans">
      <dgm:prSet/>
      <dgm:spPr/>
      <dgm:t>
        <a:bodyPr/>
        <a:lstStyle/>
        <a:p>
          <a:endParaRPr lang="zh-CN" altLang="en-US"/>
        </a:p>
      </dgm:t>
    </dgm:pt>
    <dgm:pt modelId="{162B8DFB-682C-4BEB-A8E2-14B8DC36BA33}" cxnId="{3D645E6D-4CCF-48FC-8DBC-D8FD7135E7E3}" type="sibTrans">
      <dgm:prSet/>
      <dgm:spPr/>
      <dgm:t>
        <a:bodyPr/>
        <a:lstStyle/>
        <a:p>
          <a:endParaRPr lang="zh-CN" altLang="en-US"/>
        </a:p>
      </dgm:t>
    </dgm:pt>
    <dgm:pt modelId="{0A085F86-BFCC-4309-B209-89D23F1BFBF3}">
      <dgm:prSet/>
      <dgm:spPr/>
      <dgm:t>
        <a:bodyPr/>
        <a:lstStyle/>
        <a:p>
          <a:pPr rtl="0"/>
          <a:r>
            <a:rPr kumimoji="1" lang="en-US" b="1"/>
            <a:t>I/O</a:t>
          </a:r>
          <a:r>
            <a:rPr kumimoji="1" lang="zh-CN" b="1"/>
            <a:t>通道控制方式</a:t>
          </a:r>
          <a:endParaRPr lang="zh-CN"/>
        </a:p>
      </dgm:t>
    </dgm:pt>
    <dgm:pt modelId="{6E353EC5-83D5-4A37-A9CB-3E17A0AABE5E}" cxnId="{C5B2B6F8-3339-410E-B9CD-FB2F5ABECC97}" type="parTrans">
      <dgm:prSet/>
      <dgm:spPr/>
      <dgm:t>
        <a:bodyPr/>
        <a:lstStyle/>
        <a:p>
          <a:endParaRPr lang="zh-CN" altLang="en-US"/>
        </a:p>
      </dgm:t>
    </dgm:pt>
    <dgm:pt modelId="{91A4FB76-D0FA-4919-BE22-52904F9E785F}" cxnId="{C5B2B6F8-3339-410E-B9CD-FB2F5ABECC97}" type="sibTrans">
      <dgm:prSet/>
      <dgm:spPr/>
      <dgm:t>
        <a:bodyPr/>
        <a:lstStyle/>
        <a:p>
          <a:endParaRPr lang="zh-CN" altLang="en-US"/>
        </a:p>
      </dgm:t>
    </dgm:pt>
    <dgm:pt modelId="{D94129D2-7720-416B-B2D3-030EF1614E84}" type="pres">
      <dgm:prSet presAssocID="{16861C27-8EA3-4B62-8275-DFEA6FD24DA2}" presName="CompostProcess" presStyleCnt="0">
        <dgm:presLayoutVars>
          <dgm:dir/>
          <dgm:resizeHandles val="exact"/>
        </dgm:presLayoutVars>
      </dgm:prSet>
      <dgm:spPr/>
      <dgm:t>
        <a:bodyPr/>
        <a:lstStyle/>
        <a:p>
          <a:endParaRPr lang="zh-CN" altLang="en-US"/>
        </a:p>
      </dgm:t>
    </dgm:pt>
    <dgm:pt modelId="{97755966-9A9C-4CD4-82D6-BF138182CE27}" type="pres">
      <dgm:prSet presAssocID="{16861C27-8EA3-4B62-8275-DFEA6FD24DA2}" presName="arrow" presStyleLbl="bgShp" presStyleIdx="0" presStyleCnt="1"/>
      <dgm:spPr/>
    </dgm:pt>
    <dgm:pt modelId="{F15A61B8-E424-482F-AAC2-5668C305CF8B}" type="pres">
      <dgm:prSet presAssocID="{16861C27-8EA3-4B62-8275-DFEA6FD24DA2}" presName="linearProcess" presStyleCnt="0"/>
      <dgm:spPr/>
    </dgm:pt>
    <dgm:pt modelId="{9C9164B7-ACD1-45E6-B479-6E7BBE2C4637}" type="pres">
      <dgm:prSet presAssocID="{FE8F669C-063A-4D73-873C-FD1D583B0EF0}" presName="textNode" presStyleLbl="node1" presStyleIdx="0" presStyleCnt="4">
        <dgm:presLayoutVars>
          <dgm:bulletEnabled val="1"/>
        </dgm:presLayoutVars>
      </dgm:prSet>
      <dgm:spPr/>
      <dgm:t>
        <a:bodyPr/>
        <a:lstStyle/>
        <a:p>
          <a:endParaRPr lang="zh-CN" altLang="en-US"/>
        </a:p>
      </dgm:t>
    </dgm:pt>
    <dgm:pt modelId="{CAAC8F2D-2B9A-46A4-9512-A25F238EF28D}" type="pres">
      <dgm:prSet presAssocID="{3900B7C1-CFF0-4800-BA72-DE1D6C1C555F}" presName="sibTrans" presStyleCnt="0"/>
      <dgm:spPr/>
    </dgm:pt>
    <dgm:pt modelId="{C556CAB3-B606-413C-ABDB-5052C45A34C5}" type="pres">
      <dgm:prSet presAssocID="{505339B1-C887-4543-95BE-52335DE40091}" presName="textNode" presStyleLbl="node1" presStyleIdx="1" presStyleCnt="4">
        <dgm:presLayoutVars>
          <dgm:bulletEnabled val="1"/>
        </dgm:presLayoutVars>
      </dgm:prSet>
      <dgm:spPr/>
      <dgm:t>
        <a:bodyPr/>
        <a:lstStyle/>
        <a:p>
          <a:endParaRPr lang="zh-CN" altLang="en-US"/>
        </a:p>
      </dgm:t>
    </dgm:pt>
    <dgm:pt modelId="{1EB33862-DAC2-433B-818D-09B0C8569DCC}" type="pres">
      <dgm:prSet presAssocID="{906848FD-A9C5-4E59-9A26-26D8BF8253C9}" presName="sibTrans" presStyleCnt="0"/>
      <dgm:spPr/>
    </dgm:pt>
    <dgm:pt modelId="{F80F9617-5092-4F5A-949F-FE82D547B24F}" type="pres">
      <dgm:prSet presAssocID="{10DC1151-957A-4079-A3A1-DF0330E7B010}" presName="textNode" presStyleLbl="node1" presStyleIdx="2" presStyleCnt="4">
        <dgm:presLayoutVars>
          <dgm:bulletEnabled val="1"/>
        </dgm:presLayoutVars>
      </dgm:prSet>
      <dgm:spPr/>
      <dgm:t>
        <a:bodyPr/>
        <a:lstStyle/>
        <a:p>
          <a:endParaRPr lang="zh-CN" altLang="en-US"/>
        </a:p>
      </dgm:t>
    </dgm:pt>
    <dgm:pt modelId="{D8750D97-E976-4D29-8C73-F26D4E40BF7B}" type="pres">
      <dgm:prSet presAssocID="{162B8DFB-682C-4BEB-A8E2-14B8DC36BA33}" presName="sibTrans" presStyleCnt="0"/>
      <dgm:spPr/>
    </dgm:pt>
    <dgm:pt modelId="{1D1ED9BE-84B2-45ED-91AE-565A0ADE47DC}" type="pres">
      <dgm:prSet presAssocID="{0A085F86-BFCC-4309-B209-89D23F1BFBF3}" presName="textNode" presStyleLbl="node1" presStyleIdx="3" presStyleCnt="4">
        <dgm:presLayoutVars>
          <dgm:bulletEnabled val="1"/>
        </dgm:presLayoutVars>
      </dgm:prSet>
      <dgm:spPr/>
      <dgm:t>
        <a:bodyPr/>
        <a:lstStyle/>
        <a:p>
          <a:endParaRPr lang="zh-CN" altLang="en-US"/>
        </a:p>
      </dgm:t>
    </dgm:pt>
  </dgm:ptLst>
  <dgm:cxnLst>
    <dgm:cxn modelId="{3D645E6D-4CCF-48FC-8DBC-D8FD7135E7E3}" srcId="{16861C27-8EA3-4B62-8275-DFEA6FD24DA2}" destId="{10DC1151-957A-4079-A3A1-DF0330E7B010}" srcOrd="2" destOrd="0" parTransId="{12DA984A-A6E5-42CF-B225-91292768ED27}" sibTransId="{162B8DFB-682C-4BEB-A8E2-14B8DC36BA33}"/>
    <dgm:cxn modelId="{51DCA8EF-107A-4566-95AB-6BD5376E8CAD}" type="presOf" srcId="{16861C27-8EA3-4B62-8275-DFEA6FD24DA2}" destId="{D94129D2-7720-416B-B2D3-030EF1614E84}" srcOrd="0" destOrd="0" presId="urn:microsoft.com/office/officeart/2005/8/layout/hProcess9"/>
    <dgm:cxn modelId="{C5B2B6F8-3339-410E-B9CD-FB2F5ABECC97}" srcId="{16861C27-8EA3-4B62-8275-DFEA6FD24DA2}" destId="{0A085F86-BFCC-4309-B209-89D23F1BFBF3}" srcOrd="3" destOrd="0" parTransId="{6E353EC5-83D5-4A37-A9CB-3E17A0AABE5E}" sibTransId="{91A4FB76-D0FA-4919-BE22-52904F9E785F}"/>
    <dgm:cxn modelId="{FECB8377-F4B1-4591-97C6-01C2102F99EC}" type="presOf" srcId="{10DC1151-957A-4079-A3A1-DF0330E7B010}" destId="{F80F9617-5092-4F5A-949F-FE82D547B24F}" srcOrd="0" destOrd="0" presId="urn:microsoft.com/office/officeart/2005/8/layout/hProcess9"/>
    <dgm:cxn modelId="{E4C5930C-0CED-4189-8D35-73BCF0B15287}" type="presOf" srcId="{FE8F669C-063A-4D73-873C-FD1D583B0EF0}" destId="{9C9164B7-ACD1-45E6-B479-6E7BBE2C4637}" srcOrd="0" destOrd="0" presId="urn:microsoft.com/office/officeart/2005/8/layout/hProcess9"/>
    <dgm:cxn modelId="{931559AB-08F4-4C5A-9B49-4716F95C861F}" srcId="{16861C27-8EA3-4B62-8275-DFEA6FD24DA2}" destId="{FE8F669C-063A-4D73-873C-FD1D583B0EF0}" srcOrd="0" destOrd="0" parTransId="{7C98D9B5-2A46-4E96-B9C6-696A79EB3F27}" sibTransId="{3900B7C1-CFF0-4800-BA72-DE1D6C1C555F}"/>
    <dgm:cxn modelId="{D4DFE07C-C47D-4AA9-870F-C3B819EFEBD4}" srcId="{16861C27-8EA3-4B62-8275-DFEA6FD24DA2}" destId="{505339B1-C887-4543-95BE-52335DE40091}" srcOrd="1" destOrd="0" parTransId="{5B1E1BA1-67CB-407C-9654-2887F7D97CB5}" sibTransId="{906848FD-A9C5-4E59-9A26-26D8BF8253C9}"/>
    <dgm:cxn modelId="{A66512DC-04C4-43CF-A5BC-34F38D0FBC01}" type="presOf" srcId="{505339B1-C887-4543-95BE-52335DE40091}" destId="{C556CAB3-B606-413C-ABDB-5052C45A34C5}" srcOrd="0" destOrd="0" presId="urn:microsoft.com/office/officeart/2005/8/layout/hProcess9"/>
    <dgm:cxn modelId="{60DBC0E8-754C-4138-AFF5-968D9940DE54}" type="presOf" srcId="{0A085F86-BFCC-4309-B209-89D23F1BFBF3}" destId="{1D1ED9BE-84B2-45ED-91AE-565A0ADE47DC}" srcOrd="0" destOrd="0" presId="urn:microsoft.com/office/officeart/2005/8/layout/hProcess9"/>
    <dgm:cxn modelId="{71F9F97E-678B-4BB7-A94D-852F3AB3E95C}" type="presParOf" srcId="{D94129D2-7720-416B-B2D3-030EF1614E84}" destId="{97755966-9A9C-4CD4-82D6-BF138182CE27}" srcOrd="0" destOrd="0" presId="urn:microsoft.com/office/officeart/2005/8/layout/hProcess9"/>
    <dgm:cxn modelId="{4A3CBCA4-97D1-4F69-891C-186FF0DEA364}" type="presParOf" srcId="{D94129D2-7720-416B-B2D3-030EF1614E84}" destId="{F15A61B8-E424-482F-AAC2-5668C305CF8B}" srcOrd="1" destOrd="0" presId="urn:microsoft.com/office/officeart/2005/8/layout/hProcess9"/>
    <dgm:cxn modelId="{844188A4-BFCC-4E78-81C2-80F532769E6D}" type="presParOf" srcId="{F15A61B8-E424-482F-AAC2-5668C305CF8B}" destId="{9C9164B7-ACD1-45E6-B479-6E7BBE2C4637}" srcOrd="0" destOrd="0" presId="urn:microsoft.com/office/officeart/2005/8/layout/hProcess9"/>
    <dgm:cxn modelId="{421E06CF-0AC8-4496-B8CB-E114F22ECD6B}" type="presParOf" srcId="{F15A61B8-E424-482F-AAC2-5668C305CF8B}" destId="{CAAC8F2D-2B9A-46A4-9512-A25F238EF28D}" srcOrd="1" destOrd="0" presId="urn:microsoft.com/office/officeart/2005/8/layout/hProcess9"/>
    <dgm:cxn modelId="{D92F90E3-9698-4238-BE5C-F547A186C97D}" type="presParOf" srcId="{F15A61B8-E424-482F-AAC2-5668C305CF8B}" destId="{C556CAB3-B606-413C-ABDB-5052C45A34C5}" srcOrd="2" destOrd="0" presId="urn:microsoft.com/office/officeart/2005/8/layout/hProcess9"/>
    <dgm:cxn modelId="{729D91B5-4784-43E7-A472-250CF79C658F}" type="presParOf" srcId="{F15A61B8-E424-482F-AAC2-5668C305CF8B}" destId="{1EB33862-DAC2-433B-818D-09B0C8569DCC}" srcOrd="3" destOrd="0" presId="urn:microsoft.com/office/officeart/2005/8/layout/hProcess9"/>
    <dgm:cxn modelId="{69D1DD42-E001-43D0-8E68-941C03C449A2}" type="presParOf" srcId="{F15A61B8-E424-482F-AAC2-5668C305CF8B}" destId="{F80F9617-5092-4F5A-949F-FE82D547B24F}" srcOrd="4" destOrd="0" presId="urn:microsoft.com/office/officeart/2005/8/layout/hProcess9"/>
    <dgm:cxn modelId="{69B14959-1CDA-4B59-BC28-8EC71AD6D764}" type="presParOf" srcId="{F15A61B8-E424-482F-AAC2-5668C305CF8B}" destId="{D8750D97-E976-4D29-8C73-F26D4E40BF7B}" srcOrd="5" destOrd="0" presId="urn:microsoft.com/office/officeart/2005/8/layout/hProcess9"/>
    <dgm:cxn modelId="{046205FE-6612-4EB5-BCFB-F109E74A51EA}" type="presParOf" srcId="{F15A61B8-E424-482F-AAC2-5668C305CF8B}" destId="{1D1ED9BE-84B2-45ED-91AE-565A0ADE47DC}" srcOrd="6"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861C27-8EA3-4B62-8275-DFEA6FD24DA2}" type="doc">
      <dgm:prSet loTypeId="urn:microsoft.com/office/officeart/2005/8/layout/hProcess9" loCatId="process" qsTypeId="urn:microsoft.com/office/officeart/2005/8/quickstyle/simple1" qsCatId="simple" csTypeId="urn:microsoft.com/office/officeart/2005/8/colors/colorful1" csCatId="colorful"/>
      <dgm:spPr/>
      <dgm:t>
        <a:bodyPr/>
        <a:lstStyle/>
        <a:p>
          <a:endParaRPr lang="zh-CN" altLang="en-US"/>
        </a:p>
      </dgm:t>
    </dgm:pt>
    <dgm:pt modelId="{FE8F669C-063A-4D73-873C-FD1D583B0EF0}">
      <dgm:prSet/>
      <dgm:spPr/>
      <dgm:t>
        <a:bodyPr/>
        <a:lstStyle/>
        <a:p>
          <a:pPr rtl="0"/>
          <a:r>
            <a:rPr kumimoji="1" lang="zh-CN" b="1"/>
            <a:t>程序控制方式</a:t>
          </a:r>
          <a:endParaRPr lang="zh-CN"/>
        </a:p>
      </dgm:t>
    </dgm:pt>
    <dgm:pt modelId="{7C98D9B5-2A46-4E96-B9C6-696A79EB3F27}" cxnId="{931559AB-08F4-4C5A-9B49-4716F95C861F}" type="parTrans">
      <dgm:prSet/>
      <dgm:spPr/>
      <dgm:t>
        <a:bodyPr/>
        <a:lstStyle/>
        <a:p>
          <a:endParaRPr lang="zh-CN" altLang="en-US"/>
        </a:p>
      </dgm:t>
    </dgm:pt>
    <dgm:pt modelId="{3900B7C1-CFF0-4800-BA72-DE1D6C1C555F}" cxnId="{931559AB-08F4-4C5A-9B49-4716F95C861F}" type="sibTrans">
      <dgm:prSet/>
      <dgm:spPr/>
      <dgm:t>
        <a:bodyPr/>
        <a:lstStyle/>
        <a:p>
          <a:endParaRPr lang="zh-CN" altLang="en-US"/>
        </a:p>
      </dgm:t>
    </dgm:pt>
    <dgm:pt modelId="{505339B1-C887-4543-95BE-52335DE40091}">
      <dgm:prSet/>
      <dgm:spPr/>
      <dgm:t>
        <a:bodyPr/>
        <a:lstStyle/>
        <a:p>
          <a:pPr rtl="0"/>
          <a:r>
            <a:rPr kumimoji="1" lang="zh-CN" b="1"/>
            <a:t>中断驱动方式</a:t>
          </a:r>
          <a:endParaRPr lang="zh-CN"/>
        </a:p>
      </dgm:t>
    </dgm:pt>
    <dgm:pt modelId="{5B1E1BA1-67CB-407C-9654-2887F7D97CB5}" cxnId="{D4DFE07C-C47D-4AA9-870F-C3B819EFEBD4}" type="parTrans">
      <dgm:prSet/>
      <dgm:spPr/>
      <dgm:t>
        <a:bodyPr/>
        <a:lstStyle/>
        <a:p>
          <a:endParaRPr lang="zh-CN" altLang="en-US"/>
        </a:p>
      </dgm:t>
    </dgm:pt>
    <dgm:pt modelId="{906848FD-A9C5-4E59-9A26-26D8BF8253C9}" cxnId="{D4DFE07C-C47D-4AA9-870F-C3B819EFEBD4}" type="sibTrans">
      <dgm:prSet/>
      <dgm:spPr/>
      <dgm:t>
        <a:bodyPr/>
        <a:lstStyle/>
        <a:p>
          <a:endParaRPr lang="zh-CN" altLang="en-US"/>
        </a:p>
      </dgm:t>
    </dgm:pt>
    <dgm:pt modelId="{10DC1151-957A-4079-A3A1-DF0330E7B010}">
      <dgm:prSet/>
      <dgm:spPr/>
      <dgm:t>
        <a:bodyPr/>
        <a:lstStyle/>
        <a:p>
          <a:pPr rtl="0"/>
          <a:r>
            <a:rPr kumimoji="1" lang="en-US" b="1"/>
            <a:t>DMA</a:t>
          </a:r>
          <a:r>
            <a:rPr kumimoji="1" lang="zh-CN" b="1"/>
            <a:t>方式</a:t>
          </a:r>
          <a:endParaRPr lang="zh-CN"/>
        </a:p>
      </dgm:t>
    </dgm:pt>
    <dgm:pt modelId="{12DA984A-A6E5-42CF-B225-91292768ED27}" cxnId="{3D645E6D-4CCF-48FC-8DBC-D8FD7135E7E3}" type="parTrans">
      <dgm:prSet/>
      <dgm:spPr/>
      <dgm:t>
        <a:bodyPr/>
        <a:lstStyle/>
        <a:p>
          <a:endParaRPr lang="zh-CN" altLang="en-US"/>
        </a:p>
      </dgm:t>
    </dgm:pt>
    <dgm:pt modelId="{162B8DFB-682C-4BEB-A8E2-14B8DC36BA33}" cxnId="{3D645E6D-4CCF-48FC-8DBC-D8FD7135E7E3}" type="sibTrans">
      <dgm:prSet/>
      <dgm:spPr/>
      <dgm:t>
        <a:bodyPr/>
        <a:lstStyle/>
        <a:p>
          <a:endParaRPr lang="zh-CN" altLang="en-US"/>
        </a:p>
      </dgm:t>
    </dgm:pt>
    <dgm:pt modelId="{0A085F86-BFCC-4309-B209-89D23F1BFBF3}">
      <dgm:prSet/>
      <dgm:spPr/>
      <dgm:t>
        <a:bodyPr/>
        <a:lstStyle/>
        <a:p>
          <a:pPr rtl="0"/>
          <a:r>
            <a:rPr kumimoji="1" lang="en-US" b="1"/>
            <a:t>I/O</a:t>
          </a:r>
          <a:r>
            <a:rPr kumimoji="1" lang="zh-CN" b="1"/>
            <a:t>通道控制方式</a:t>
          </a:r>
          <a:endParaRPr lang="zh-CN"/>
        </a:p>
      </dgm:t>
    </dgm:pt>
    <dgm:pt modelId="{6E353EC5-83D5-4A37-A9CB-3E17A0AABE5E}" cxnId="{C5B2B6F8-3339-410E-B9CD-FB2F5ABECC97}" type="parTrans">
      <dgm:prSet/>
      <dgm:spPr/>
      <dgm:t>
        <a:bodyPr/>
        <a:lstStyle/>
        <a:p>
          <a:endParaRPr lang="zh-CN" altLang="en-US"/>
        </a:p>
      </dgm:t>
    </dgm:pt>
    <dgm:pt modelId="{91A4FB76-D0FA-4919-BE22-52904F9E785F}" cxnId="{C5B2B6F8-3339-410E-B9CD-FB2F5ABECC97}" type="sibTrans">
      <dgm:prSet/>
      <dgm:spPr/>
      <dgm:t>
        <a:bodyPr/>
        <a:lstStyle/>
        <a:p>
          <a:endParaRPr lang="zh-CN" altLang="en-US"/>
        </a:p>
      </dgm:t>
    </dgm:pt>
    <dgm:pt modelId="{D94129D2-7720-416B-B2D3-030EF1614E84}" type="pres">
      <dgm:prSet presAssocID="{16861C27-8EA3-4B62-8275-DFEA6FD24DA2}" presName="CompostProcess" presStyleCnt="0">
        <dgm:presLayoutVars>
          <dgm:dir/>
          <dgm:resizeHandles val="exact"/>
        </dgm:presLayoutVars>
      </dgm:prSet>
      <dgm:spPr/>
      <dgm:t>
        <a:bodyPr/>
        <a:lstStyle/>
        <a:p>
          <a:endParaRPr lang="zh-CN" altLang="en-US"/>
        </a:p>
      </dgm:t>
    </dgm:pt>
    <dgm:pt modelId="{97755966-9A9C-4CD4-82D6-BF138182CE27}" type="pres">
      <dgm:prSet presAssocID="{16861C27-8EA3-4B62-8275-DFEA6FD24DA2}" presName="arrow" presStyleLbl="bgShp" presStyleIdx="0" presStyleCnt="1"/>
      <dgm:spPr/>
    </dgm:pt>
    <dgm:pt modelId="{F15A61B8-E424-482F-AAC2-5668C305CF8B}" type="pres">
      <dgm:prSet presAssocID="{16861C27-8EA3-4B62-8275-DFEA6FD24DA2}" presName="linearProcess" presStyleCnt="0"/>
      <dgm:spPr/>
    </dgm:pt>
    <dgm:pt modelId="{9C9164B7-ACD1-45E6-B479-6E7BBE2C4637}" type="pres">
      <dgm:prSet presAssocID="{FE8F669C-063A-4D73-873C-FD1D583B0EF0}" presName="textNode" presStyleLbl="node1" presStyleIdx="0" presStyleCnt="4">
        <dgm:presLayoutVars>
          <dgm:bulletEnabled val="1"/>
        </dgm:presLayoutVars>
      </dgm:prSet>
      <dgm:spPr/>
      <dgm:t>
        <a:bodyPr/>
        <a:lstStyle/>
        <a:p>
          <a:endParaRPr lang="zh-CN" altLang="en-US"/>
        </a:p>
      </dgm:t>
    </dgm:pt>
    <dgm:pt modelId="{CAAC8F2D-2B9A-46A4-9512-A25F238EF28D}" type="pres">
      <dgm:prSet presAssocID="{3900B7C1-CFF0-4800-BA72-DE1D6C1C555F}" presName="sibTrans" presStyleCnt="0"/>
      <dgm:spPr/>
    </dgm:pt>
    <dgm:pt modelId="{C556CAB3-B606-413C-ABDB-5052C45A34C5}" type="pres">
      <dgm:prSet presAssocID="{505339B1-C887-4543-95BE-52335DE40091}" presName="textNode" presStyleLbl="node1" presStyleIdx="1" presStyleCnt="4">
        <dgm:presLayoutVars>
          <dgm:bulletEnabled val="1"/>
        </dgm:presLayoutVars>
      </dgm:prSet>
      <dgm:spPr/>
      <dgm:t>
        <a:bodyPr/>
        <a:lstStyle/>
        <a:p>
          <a:endParaRPr lang="zh-CN" altLang="en-US"/>
        </a:p>
      </dgm:t>
    </dgm:pt>
    <dgm:pt modelId="{1EB33862-DAC2-433B-818D-09B0C8569DCC}" type="pres">
      <dgm:prSet presAssocID="{906848FD-A9C5-4E59-9A26-26D8BF8253C9}" presName="sibTrans" presStyleCnt="0"/>
      <dgm:spPr/>
    </dgm:pt>
    <dgm:pt modelId="{F80F9617-5092-4F5A-949F-FE82D547B24F}" type="pres">
      <dgm:prSet presAssocID="{10DC1151-957A-4079-A3A1-DF0330E7B010}" presName="textNode" presStyleLbl="node1" presStyleIdx="2" presStyleCnt="4">
        <dgm:presLayoutVars>
          <dgm:bulletEnabled val="1"/>
        </dgm:presLayoutVars>
      </dgm:prSet>
      <dgm:spPr/>
      <dgm:t>
        <a:bodyPr/>
        <a:lstStyle/>
        <a:p>
          <a:endParaRPr lang="zh-CN" altLang="en-US"/>
        </a:p>
      </dgm:t>
    </dgm:pt>
    <dgm:pt modelId="{D8750D97-E976-4D29-8C73-F26D4E40BF7B}" type="pres">
      <dgm:prSet presAssocID="{162B8DFB-682C-4BEB-A8E2-14B8DC36BA33}" presName="sibTrans" presStyleCnt="0"/>
      <dgm:spPr/>
    </dgm:pt>
    <dgm:pt modelId="{1D1ED9BE-84B2-45ED-91AE-565A0ADE47DC}" type="pres">
      <dgm:prSet presAssocID="{0A085F86-BFCC-4309-B209-89D23F1BFBF3}" presName="textNode" presStyleLbl="node1" presStyleIdx="3" presStyleCnt="4">
        <dgm:presLayoutVars>
          <dgm:bulletEnabled val="1"/>
        </dgm:presLayoutVars>
      </dgm:prSet>
      <dgm:spPr/>
      <dgm:t>
        <a:bodyPr/>
        <a:lstStyle/>
        <a:p>
          <a:endParaRPr lang="zh-CN" altLang="en-US"/>
        </a:p>
      </dgm:t>
    </dgm:pt>
  </dgm:ptLst>
  <dgm:cxnLst>
    <dgm:cxn modelId="{3D645E6D-4CCF-48FC-8DBC-D8FD7135E7E3}" srcId="{16861C27-8EA3-4B62-8275-DFEA6FD24DA2}" destId="{10DC1151-957A-4079-A3A1-DF0330E7B010}" srcOrd="2" destOrd="0" parTransId="{12DA984A-A6E5-42CF-B225-91292768ED27}" sibTransId="{162B8DFB-682C-4BEB-A8E2-14B8DC36BA33}"/>
    <dgm:cxn modelId="{51DCA8EF-107A-4566-95AB-6BD5376E8CAD}" type="presOf" srcId="{16861C27-8EA3-4B62-8275-DFEA6FD24DA2}" destId="{D94129D2-7720-416B-B2D3-030EF1614E84}" srcOrd="0" destOrd="0" presId="urn:microsoft.com/office/officeart/2005/8/layout/hProcess9"/>
    <dgm:cxn modelId="{C5B2B6F8-3339-410E-B9CD-FB2F5ABECC97}" srcId="{16861C27-8EA3-4B62-8275-DFEA6FD24DA2}" destId="{0A085F86-BFCC-4309-B209-89D23F1BFBF3}" srcOrd="3" destOrd="0" parTransId="{6E353EC5-83D5-4A37-A9CB-3E17A0AABE5E}" sibTransId="{91A4FB76-D0FA-4919-BE22-52904F9E785F}"/>
    <dgm:cxn modelId="{FECB8377-F4B1-4591-97C6-01C2102F99EC}" type="presOf" srcId="{10DC1151-957A-4079-A3A1-DF0330E7B010}" destId="{F80F9617-5092-4F5A-949F-FE82D547B24F}" srcOrd="0" destOrd="0" presId="urn:microsoft.com/office/officeart/2005/8/layout/hProcess9"/>
    <dgm:cxn modelId="{E4C5930C-0CED-4189-8D35-73BCF0B15287}" type="presOf" srcId="{FE8F669C-063A-4D73-873C-FD1D583B0EF0}" destId="{9C9164B7-ACD1-45E6-B479-6E7BBE2C4637}" srcOrd="0" destOrd="0" presId="urn:microsoft.com/office/officeart/2005/8/layout/hProcess9"/>
    <dgm:cxn modelId="{931559AB-08F4-4C5A-9B49-4716F95C861F}" srcId="{16861C27-8EA3-4B62-8275-DFEA6FD24DA2}" destId="{FE8F669C-063A-4D73-873C-FD1D583B0EF0}" srcOrd="0" destOrd="0" parTransId="{7C98D9B5-2A46-4E96-B9C6-696A79EB3F27}" sibTransId="{3900B7C1-CFF0-4800-BA72-DE1D6C1C555F}"/>
    <dgm:cxn modelId="{D4DFE07C-C47D-4AA9-870F-C3B819EFEBD4}" srcId="{16861C27-8EA3-4B62-8275-DFEA6FD24DA2}" destId="{505339B1-C887-4543-95BE-52335DE40091}" srcOrd="1" destOrd="0" parTransId="{5B1E1BA1-67CB-407C-9654-2887F7D97CB5}" sibTransId="{906848FD-A9C5-4E59-9A26-26D8BF8253C9}"/>
    <dgm:cxn modelId="{A66512DC-04C4-43CF-A5BC-34F38D0FBC01}" type="presOf" srcId="{505339B1-C887-4543-95BE-52335DE40091}" destId="{C556CAB3-B606-413C-ABDB-5052C45A34C5}" srcOrd="0" destOrd="0" presId="urn:microsoft.com/office/officeart/2005/8/layout/hProcess9"/>
    <dgm:cxn modelId="{60DBC0E8-754C-4138-AFF5-968D9940DE54}" type="presOf" srcId="{0A085F86-BFCC-4309-B209-89D23F1BFBF3}" destId="{1D1ED9BE-84B2-45ED-91AE-565A0ADE47DC}" srcOrd="0" destOrd="0" presId="urn:microsoft.com/office/officeart/2005/8/layout/hProcess9"/>
    <dgm:cxn modelId="{71F9F97E-678B-4BB7-A94D-852F3AB3E95C}" type="presParOf" srcId="{D94129D2-7720-416B-B2D3-030EF1614E84}" destId="{97755966-9A9C-4CD4-82D6-BF138182CE27}" srcOrd="0" destOrd="0" presId="urn:microsoft.com/office/officeart/2005/8/layout/hProcess9"/>
    <dgm:cxn modelId="{4A3CBCA4-97D1-4F69-891C-186FF0DEA364}" type="presParOf" srcId="{D94129D2-7720-416B-B2D3-030EF1614E84}" destId="{F15A61B8-E424-482F-AAC2-5668C305CF8B}" srcOrd="1" destOrd="0" presId="urn:microsoft.com/office/officeart/2005/8/layout/hProcess9"/>
    <dgm:cxn modelId="{844188A4-BFCC-4E78-81C2-80F532769E6D}" type="presParOf" srcId="{F15A61B8-E424-482F-AAC2-5668C305CF8B}" destId="{9C9164B7-ACD1-45E6-B479-6E7BBE2C4637}" srcOrd="0" destOrd="0" presId="urn:microsoft.com/office/officeart/2005/8/layout/hProcess9"/>
    <dgm:cxn modelId="{421E06CF-0AC8-4496-B8CB-E114F22ECD6B}" type="presParOf" srcId="{F15A61B8-E424-482F-AAC2-5668C305CF8B}" destId="{CAAC8F2D-2B9A-46A4-9512-A25F238EF28D}" srcOrd="1" destOrd="0" presId="urn:microsoft.com/office/officeart/2005/8/layout/hProcess9"/>
    <dgm:cxn modelId="{D92F90E3-9698-4238-BE5C-F547A186C97D}" type="presParOf" srcId="{F15A61B8-E424-482F-AAC2-5668C305CF8B}" destId="{C556CAB3-B606-413C-ABDB-5052C45A34C5}" srcOrd="2" destOrd="0" presId="urn:microsoft.com/office/officeart/2005/8/layout/hProcess9"/>
    <dgm:cxn modelId="{729D91B5-4784-43E7-A472-250CF79C658F}" type="presParOf" srcId="{F15A61B8-E424-482F-AAC2-5668C305CF8B}" destId="{1EB33862-DAC2-433B-818D-09B0C8569DCC}" srcOrd="3" destOrd="0" presId="urn:microsoft.com/office/officeart/2005/8/layout/hProcess9"/>
    <dgm:cxn modelId="{69D1DD42-E001-43D0-8E68-941C03C449A2}" type="presParOf" srcId="{F15A61B8-E424-482F-AAC2-5668C305CF8B}" destId="{F80F9617-5092-4F5A-949F-FE82D547B24F}" srcOrd="4" destOrd="0" presId="urn:microsoft.com/office/officeart/2005/8/layout/hProcess9"/>
    <dgm:cxn modelId="{69B14959-1CDA-4B59-BC28-8EC71AD6D764}" type="presParOf" srcId="{F15A61B8-E424-482F-AAC2-5668C305CF8B}" destId="{D8750D97-E976-4D29-8C73-F26D4E40BF7B}" srcOrd="5" destOrd="0" presId="urn:microsoft.com/office/officeart/2005/8/layout/hProcess9"/>
    <dgm:cxn modelId="{046205FE-6612-4EB5-BCFB-F109E74A51EA}" type="presParOf" srcId="{F15A61B8-E424-482F-AAC2-5668C305CF8B}" destId="{1D1ED9BE-84B2-45ED-91AE-565A0ADE47DC}" srcOrd="6"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689498" cy="4064000"/>
        <a:chOff x="0" y="0"/>
        <a:chExt cx="3689498" cy="4064000"/>
      </a:xfrm>
    </dsp:grpSpPr>
    <dsp:sp modelId="{1B458260-0E59-43DC-AD44-4DEBF6DADE6D}">
      <dsp:nvSpPr>
        <dsp:cNvPr id="3" name="圆角矩形 2"/>
        <dsp:cNvSpPr/>
      </dsp:nvSpPr>
      <dsp:spPr bwMode="white">
        <a:xfrm>
          <a:off x="0" y="11757"/>
          <a:ext cx="3689498" cy="743585"/>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vert="horz" wrap="square" lIns="106680" tIns="106680" rIns="106680" bIns="10668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gn="ctr">
            <a:lnSpc>
              <a:spcPct val="100000"/>
            </a:lnSpc>
            <a:spcBef>
              <a:spcPct val="0"/>
            </a:spcBef>
            <a:spcAft>
              <a:spcPct val="35000"/>
            </a:spcAft>
          </a:pPr>
          <a:r>
            <a:rPr lang="zh-CN" altLang="en-US" dirty="0">
              <a:solidFill>
                <a:schemeClr val="tx1"/>
              </a:solidFill>
            </a:rPr>
            <a:t>用户层软件</a:t>
          </a:r>
          <a:endParaRPr lang="zh-CN" altLang="en-US" dirty="0">
            <a:solidFill>
              <a:schemeClr val="tx1"/>
            </a:solidFill>
          </a:endParaRPr>
        </a:p>
      </dsp:txBody>
      <dsp:txXfrm>
        <a:off x="0" y="11757"/>
        <a:ext cx="3689498" cy="743585"/>
      </dsp:txXfrm>
    </dsp:sp>
    <dsp:sp modelId="{1521858B-2D4E-4DE2-9C3B-19738017DAE3}">
      <dsp:nvSpPr>
        <dsp:cNvPr id="4" name="圆角矩形 3"/>
        <dsp:cNvSpPr/>
      </dsp:nvSpPr>
      <dsp:spPr bwMode="white">
        <a:xfrm>
          <a:off x="0" y="835982"/>
          <a:ext cx="3689498" cy="743585"/>
        </a:xfrm>
        <a:prstGeom prst="roundRect">
          <a:avLst/>
        </a:prstGeom>
      </dsp:spPr>
      <dsp:style>
        <a:lnRef idx="2">
          <a:schemeClr val="lt1"/>
        </a:lnRef>
        <a:fillRef idx="1">
          <a:schemeClr val="accent5">
            <a:hueOff val="5100000"/>
            <a:satOff val="-881"/>
            <a:lumOff val="-1077"/>
            <a:alpha val="100000"/>
          </a:schemeClr>
        </a:fillRef>
        <a:effectRef idx="0">
          <a:scrgbClr r="0" g="0" b="0"/>
        </a:effectRef>
        <a:fontRef idx="minor">
          <a:schemeClr val="lt1"/>
        </a:fontRef>
      </dsp:style>
      <dsp:txBody>
        <a:bodyPr vert="horz" wrap="square" lIns="106680" tIns="106680" rIns="106680" bIns="10668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gn="ctr">
            <a:lnSpc>
              <a:spcPct val="100000"/>
            </a:lnSpc>
            <a:spcBef>
              <a:spcPct val="0"/>
            </a:spcBef>
            <a:spcAft>
              <a:spcPct val="35000"/>
            </a:spcAft>
          </a:pPr>
          <a:r>
            <a:rPr lang="zh-CN" altLang="en-US" dirty="0">
              <a:solidFill>
                <a:schemeClr val="tx1"/>
              </a:solidFill>
            </a:rPr>
            <a:t>设备独立性软件</a:t>
          </a:r>
          <a:endParaRPr lang="zh-CN" altLang="en-US" dirty="0">
            <a:solidFill>
              <a:schemeClr val="tx1"/>
            </a:solidFill>
          </a:endParaRPr>
        </a:p>
      </dsp:txBody>
      <dsp:txXfrm>
        <a:off x="0" y="835982"/>
        <a:ext cx="3689498" cy="743585"/>
      </dsp:txXfrm>
    </dsp:sp>
    <dsp:sp modelId="{148391EF-A041-498C-ACB3-F11B5CC298BF}">
      <dsp:nvSpPr>
        <dsp:cNvPr id="5" name="圆角矩形 4"/>
        <dsp:cNvSpPr/>
      </dsp:nvSpPr>
      <dsp:spPr bwMode="white">
        <a:xfrm>
          <a:off x="0" y="1660208"/>
          <a:ext cx="3689498" cy="743585"/>
        </a:xfrm>
        <a:prstGeom prst="roundRect">
          <a:avLst/>
        </a:prstGeom>
      </dsp:spPr>
      <dsp:style>
        <a:lnRef idx="2">
          <a:schemeClr val="lt1"/>
        </a:lnRef>
        <a:fillRef idx="1">
          <a:schemeClr val="accent5">
            <a:hueOff val="10200000"/>
            <a:satOff val="-1764"/>
            <a:lumOff val="-2156"/>
            <a:alpha val="100000"/>
          </a:schemeClr>
        </a:fillRef>
        <a:effectRef idx="0">
          <a:scrgbClr r="0" g="0" b="0"/>
        </a:effectRef>
        <a:fontRef idx="minor">
          <a:schemeClr val="lt1"/>
        </a:fontRef>
      </dsp:style>
      <dsp:txBody>
        <a:bodyPr vert="horz" wrap="square" lIns="106680" tIns="106680" rIns="106680" bIns="10668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gn="ctr">
            <a:lnSpc>
              <a:spcPct val="100000"/>
            </a:lnSpc>
            <a:spcBef>
              <a:spcPct val="0"/>
            </a:spcBef>
            <a:spcAft>
              <a:spcPct val="35000"/>
            </a:spcAft>
          </a:pPr>
          <a:r>
            <a:rPr lang="zh-CN" altLang="en-US" dirty="0">
              <a:solidFill>
                <a:schemeClr val="tx1"/>
              </a:solidFill>
            </a:rPr>
            <a:t>设备驱动程序</a:t>
          </a:r>
          <a:endParaRPr lang="zh-CN" altLang="en-US" dirty="0">
            <a:solidFill>
              <a:schemeClr val="tx1"/>
            </a:solidFill>
          </a:endParaRPr>
        </a:p>
      </dsp:txBody>
      <dsp:txXfrm>
        <a:off x="0" y="1660208"/>
        <a:ext cx="3689498" cy="743585"/>
      </dsp:txXfrm>
    </dsp:sp>
    <dsp:sp modelId="{263ACB36-B7B2-4EF8-A56B-0080CB0F2405}">
      <dsp:nvSpPr>
        <dsp:cNvPr id="6" name="圆角矩形 5"/>
        <dsp:cNvSpPr/>
      </dsp:nvSpPr>
      <dsp:spPr bwMode="white">
        <a:xfrm>
          <a:off x="0" y="2484433"/>
          <a:ext cx="3689498" cy="743585"/>
        </a:xfrm>
        <a:prstGeom prst="roundRect">
          <a:avLst/>
        </a:prstGeom>
      </dsp:spPr>
      <dsp:style>
        <a:lnRef idx="2">
          <a:schemeClr val="lt1"/>
        </a:lnRef>
        <a:fillRef idx="1">
          <a:schemeClr val="accent5">
            <a:hueOff val="15300000"/>
            <a:satOff val="-2646"/>
            <a:lumOff val="-3234"/>
            <a:alpha val="100000"/>
          </a:schemeClr>
        </a:fillRef>
        <a:effectRef idx="0">
          <a:scrgbClr r="0" g="0" b="0"/>
        </a:effectRef>
        <a:fontRef idx="minor">
          <a:schemeClr val="lt1"/>
        </a:fontRef>
      </dsp:style>
      <dsp:txBody>
        <a:bodyPr vert="horz" wrap="square" lIns="106680" tIns="106680" rIns="106680" bIns="10668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gn="ctr">
            <a:lnSpc>
              <a:spcPct val="100000"/>
            </a:lnSpc>
            <a:spcBef>
              <a:spcPct val="0"/>
            </a:spcBef>
            <a:spcAft>
              <a:spcPct val="35000"/>
            </a:spcAft>
          </a:pPr>
          <a:r>
            <a:rPr lang="zh-CN" altLang="en-US" dirty="0">
              <a:solidFill>
                <a:schemeClr val="tx1"/>
              </a:solidFill>
            </a:rPr>
            <a:t>中断处理程序</a:t>
          </a:r>
          <a:endParaRPr lang="zh-CN" altLang="en-US" dirty="0">
            <a:solidFill>
              <a:schemeClr val="tx1"/>
            </a:solidFill>
          </a:endParaRPr>
        </a:p>
      </dsp:txBody>
      <dsp:txXfrm>
        <a:off x="0" y="2484433"/>
        <a:ext cx="3689498" cy="743585"/>
      </dsp:txXfrm>
    </dsp:sp>
    <dsp:sp modelId="{C4D6EBFB-2A4B-4A04-BC4B-D641D967BEA6}">
      <dsp:nvSpPr>
        <dsp:cNvPr id="7" name="圆角矩形 6"/>
        <dsp:cNvSpPr/>
      </dsp:nvSpPr>
      <dsp:spPr bwMode="white">
        <a:xfrm>
          <a:off x="0" y="3308658"/>
          <a:ext cx="3689498" cy="743585"/>
        </a:xfrm>
        <a:prstGeom prst="roundRect">
          <a:avLst/>
        </a:prstGeom>
      </dsp:spPr>
      <dsp:style>
        <a:lnRef idx="2">
          <a:schemeClr val="lt1"/>
        </a:lnRef>
        <a:fillRef idx="1">
          <a:schemeClr val="accent5">
            <a:hueOff val="20400000"/>
            <a:satOff val="-3528"/>
            <a:lumOff val="-4313"/>
            <a:alpha val="100000"/>
          </a:schemeClr>
        </a:fillRef>
        <a:effectRef idx="0">
          <a:scrgbClr r="0" g="0" b="0"/>
        </a:effectRef>
        <a:fontRef idx="minor">
          <a:schemeClr val="lt1"/>
        </a:fontRef>
      </dsp:style>
      <dsp:txBody>
        <a:bodyPr vert="horz" wrap="square" lIns="106680" tIns="106680" rIns="106680" bIns="10668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gn="ctr">
            <a:lnSpc>
              <a:spcPct val="100000"/>
            </a:lnSpc>
            <a:spcBef>
              <a:spcPct val="0"/>
            </a:spcBef>
            <a:spcAft>
              <a:spcPct val="35000"/>
            </a:spcAft>
          </a:pPr>
          <a:r>
            <a:rPr lang="zh-CN" altLang="en-US" dirty="0">
              <a:solidFill>
                <a:schemeClr val="tx1"/>
              </a:solidFill>
            </a:rPr>
            <a:t>硬件</a:t>
          </a:r>
          <a:endParaRPr lang="zh-CN" altLang="en-US" dirty="0">
            <a:solidFill>
              <a:schemeClr val="tx1"/>
            </a:solidFill>
          </a:endParaRPr>
        </a:p>
      </dsp:txBody>
      <dsp:txXfrm>
        <a:off x="0" y="3308658"/>
        <a:ext cx="3689498" cy="74358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70982" cy="4380373"/>
        <a:chOff x="0" y="0"/>
        <a:chExt cx="7970982" cy="4380373"/>
      </a:xfrm>
    </dsp:grpSpPr>
    <dsp:sp modelId="{97755966-9A9C-4CD4-82D6-BF138182CE27}">
      <dsp:nvSpPr>
        <dsp:cNvPr id="3" name="右箭头 2"/>
        <dsp:cNvSpPr/>
      </dsp:nvSpPr>
      <dsp:spPr bwMode="white">
        <a:xfrm>
          <a:off x="597824" y="0"/>
          <a:ext cx="6775335" cy="4380373"/>
        </a:xfrm>
        <a:prstGeom prst="rightArrow">
          <a:avLst/>
        </a:prstGeom>
      </dsp:spPr>
      <dsp:style>
        <a:lnRef idx="0">
          <a:schemeClr val="dk1"/>
        </a:lnRef>
        <a:fillRef idx="1">
          <a:schemeClr val="accent2">
            <a:tint val="40000"/>
          </a:schemeClr>
        </a:fillRef>
        <a:effectRef idx="0">
          <a:scrgbClr r="0" g="0" b="0"/>
        </a:effectRef>
        <a:fontRef idx="minor"/>
      </dsp:style>
      <dsp:txXfrm>
        <a:off x="597824" y="0"/>
        <a:ext cx="6775335" cy="4380373"/>
      </dsp:txXfrm>
    </dsp:sp>
    <dsp:sp modelId="{9C9164B7-ACD1-45E6-B479-6E7BBE2C4637}">
      <dsp:nvSpPr>
        <dsp:cNvPr id="4" name="圆角矩形 3"/>
        <dsp:cNvSpPr/>
      </dsp:nvSpPr>
      <dsp:spPr bwMode="white">
        <a:xfrm>
          <a:off x="0" y="1314112"/>
          <a:ext cx="1771329" cy="1752149"/>
        </a:xfrm>
        <a:prstGeom prst="roundRect">
          <a:avLst/>
        </a:prstGeom>
      </dsp:spPr>
      <dsp:style>
        <a:lnRef idx="2">
          <a:schemeClr val="lt1"/>
        </a:lnRef>
        <a:fillRef idx="1">
          <a:schemeClr val="accent2"/>
        </a:fillRef>
        <a:effectRef idx="0">
          <a:scrgbClr r="0" g="0" b="0"/>
        </a:effectRef>
        <a:fontRef idx="minor">
          <a:schemeClr val="lt1"/>
        </a:fontRef>
      </dsp:style>
      <dsp:txBody>
        <a:bodyPr lIns="110489" tIns="110489" rIns="110489" bIns="110489"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rtl="0">
            <a:lnSpc>
              <a:spcPct val="100000"/>
            </a:lnSpc>
            <a:spcBef>
              <a:spcPct val="0"/>
            </a:spcBef>
            <a:spcAft>
              <a:spcPct val="35000"/>
            </a:spcAft>
          </a:pPr>
          <a:r>
            <a:rPr kumimoji="1" lang="zh-CN" b="1"/>
            <a:t>程序控制方式</a:t>
          </a:r>
          <a:endParaRPr lang="zh-CN"/>
        </a:p>
      </dsp:txBody>
      <dsp:txXfrm>
        <a:off x="0" y="1314112"/>
        <a:ext cx="1771329" cy="1752149"/>
      </dsp:txXfrm>
    </dsp:sp>
    <dsp:sp modelId="{C556CAB3-B606-413C-ABDB-5052C45A34C5}">
      <dsp:nvSpPr>
        <dsp:cNvPr id="5" name="圆角矩形 4"/>
        <dsp:cNvSpPr/>
      </dsp:nvSpPr>
      <dsp:spPr bwMode="white">
        <a:xfrm>
          <a:off x="2066551" y="1314112"/>
          <a:ext cx="1771329" cy="1752149"/>
        </a:xfrm>
        <a:prstGeom prst="roundRect">
          <a:avLst/>
        </a:prstGeom>
      </dsp:spPr>
      <dsp:style>
        <a:lnRef idx="2">
          <a:schemeClr val="lt1"/>
        </a:lnRef>
        <a:fillRef idx="1">
          <a:schemeClr val="accent3"/>
        </a:fillRef>
        <a:effectRef idx="0">
          <a:scrgbClr r="0" g="0" b="0"/>
        </a:effectRef>
        <a:fontRef idx="minor">
          <a:schemeClr val="lt1"/>
        </a:fontRef>
      </dsp:style>
      <dsp:txBody>
        <a:bodyPr lIns="110489" tIns="110489" rIns="110489" bIns="110489"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rtl="0">
            <a:lnSpc>
              <a:spcPct val="100000"/>
            </a:lnSpc>
            <a:spcBef>
              <a:spcPct val="0"/>
            </a:spcBef>
            <a:spcAft>
              <a:spcPct val="35000"/>
            </a:spcAft>
          </a:pPr>
          <a:r>
            <a:rPr kumimoji="1" lang="zh-CN" b="1"/>
            <a:t>中断驱动方式</a:t>
          </a:r>
          <a:endParaRPr lang="zh-CN"/>
        </a:p>
      </dsp:txBody>
      <dsp:txXfrm>
        <a:off x="2066551" y="1314112"/>
        <a:ext cx="1771329" cy="1752149"/>
      </dsp:txXfrm>
    </dsp:sp>
    <dsp:sp modelId="{F80F9617-5092-4F5A-949F-FE82D547B24F}">
      <dsp:nvSpPr>
        <dsp:cNvPr id="6" name="圆角矩形 5"/>
        <dsp:cNvSpPr/>
      </dsp:nvSpPr>
      <dsp:spPr bwMode="white">
        <a:xfrm>
          <a:off x="4133102" y="1314112"/>
          <a:ext cx="1771329" cy="1752149"/>
        </a:xfrm>
        <a:prstGeom prst="roundRect">
          <a:avLst/>
        </a:prstGeom>
      </dsp:spPr>
      <dsp:style>
        <a:lnRef idx="2">
          <a:schemeClr val="lt1"/>
        </a:lnRef>
        <a:fillRef idx="1">
          <a:schemeClr val="accent4"/>
        </a:fillRef>
        <a:effectRef idx="0">
          <a:scrgbClr r="0" g="0" b="0"/>
        </a:effectRef>
        <a:fontRef idx="minor">
          <a:schemeClr val="lt1"/>
        </a:fontRef>
      </dsp:style>
      <dsp:txBody>
        <a:bodyPr lIns="110489" tIns="110489" rIns="110489" bIns="110489"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rtl="0">
            <a:lnSpc>
              <a:spcPct val="100000"/>
            </a:lnSpc>
            <a:spcBef>
              <a:spcPct val="0"/>
            </a:spcBef>
            <a:spcAft>
              <a:spcPct val="35000"/>
            </a:spcAft>
          </a:pPr>
          <a:r>
            <a:rPr kumimoji="1" lang="en-US" b="1"/>
            <a:t>DMA</a:t>
          </a:r>
          <a:r>
            <a:rPr kumimoji="1" lang="zh-CN" b="1"/>
            <a:t>方式</a:t>
          </a:r>
          <a:endParaRPr lang="zh-CN"/>
        </a:p>
      </dsp:txBody>
      <dsp:txXfrm>
        <a:off x="4133102" y="1314112"/>
        <a:ext cx="1771329" cy="1752149"/>
      </dsp:txXfrm>
    </dsp:sp>
    <dsp:sp modelId="{1D1ED9BE-84B2-45ED-91AE-565A0ADE47DC}">
      <dsp:nvSpPr>
        <dsp:cNvPr id="7" name="圆角矩形 6"/>
        <dsp:cNvSpPr/>
      </dsp:nvSpPr>
      <dsp:spPr bwMode="white">
        <a:xfrm>
          <a:off x="6199653" y="1314112"/>
          <a:ext cx="1771329" cy="1752149"/>
        </a:xfrm>
        <a:prstGeom prst="roundRect">
          <a:avLst/>
        </a:prstGeom>
      </dsp:spPr>
      <dsp:style>
        <a:lnRef idx="2">
          <a:schemeClr val="lt1"/>
        </a:lnRef>
        <a:fillRef idx="1">
          <a:schemeClr val="accent5"/>
        </a:fillRef>
        <a:effectRef idx="0">
          <a:scrgbClr r="0" g="0" b="0"/>
        </a:effectRef>
        <a:fontRef idx="minor">
          <a:schemeClr val="lt1"/>
        </a:fontRef>
      </dsp:style>
      <dsp:txBody>
        <a:bodyPr lIns="110489" tIns="110489" rIns="110489" bIns="110489"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rtl="0">
            <a:lnSpc>
              <a:spcPct val="100000"/>
            </a:lnSpc>
            <a:spcBef>
              <a:spcPct val="0"/>
            </a:spcBef>
            <a:spcAft>
              <a:spcPct val="35000"/>
            </a:spcAft>
          </a:pPr>
          <a:r>
            <a:rPr kumimoji="1" lang="en-US" b="1"/>
            <a:t>I/O</a:t>
          </a:r>
          <a:r>
            <a:rPr kumimoji="1" lang="zh-CN" b="1"/>
            <a:t>通道控制方式</a:t>
          </a:r>
          <a:endParaRPr lang="zh-CN"/>
        </a:p>
      </dsp:txBody>
      <dsp:txXfrm>
        <a:off x="6199653" y="1314112"/>
        <a:ext cx="1771329" cy="175214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70982" cy="4380373"/>
        <a:chOff x="0" y="0"/>
        <a:chExt cx="7970982" cy="4380373"/>
      </a:xfrm>
    </dsp:grpSpPr>
    <dsp:sp modelId="{97755966-9A9C-4CD4-82D6-BF138182CE27}">
      <dsp:nvSpPr>
        <dsp:cNvPr id="3" name="右箭头 2"/>
        <dsp:cNvSpPr/>
      </dsp:nvSpPr>
      <dsp:spPr bwMode="white">
        <a:xfrm>
          <a:off x="597824" y="0"/>
          <a:ext cx="6775335" cy="4380373"/>
        </a:xfrm>
        <a:prstGeom prst="rightArrow">
          <a:avLst/>
        </a:prstGeom>
      </dsp:spPr>
      <dsp:style>
        <a:lnRef idx="0">
          <a:schemeClr val="dk1"/>
        </a:lnRef>
        <a:fillRef idx="1">
          <a:schemeClr val="accent2">
            <a:tint val="40000"/>
          </a:schemeClr>
        </a:fillRef>
        <a:effectRef idx="0">
          <a:scrgbClr r="0" g="0" b="0"/>
        </a:effectRef>
        <a:fontRef idx="minor"/>
      </dsp:style>
      <dsp:txXfrm>
        <a:off x="597824" y="0"/>
        <a:ext cx="6775335" cy="4380373"/>
      </dsp:txXfrm>
    </dsp:sp>
    <dsp:sp modelId="{9C9164B7-ACD1-45E6-B479-6E7BBE2C4637}">
      <dsp:nvSpPr>
        <dsp:cNvPr id="4" name="圆角矩形 3"/>
        <dsp:cNvSpPr/>
      </dsp:nvSpPr>
      <dsp:spPr bwMode="white">
        <a:xfrm>
          <a:off x="0" y="1314112"/>
          <a:ext cx="1771329" cy="1752149"/>
        </a:xfrm>
        <a:prstGeom prst="roundRect">
          <a:avLst/>
        </a:prstGeom>
      </dsp:spPr>
      <dsp:style>
        <a:lnRef idx="2">
          <a:schemeClr val="lt1"/>
        </a:lnRef>
        <a:fillRef idx="1">
          <a:schemeClr val="accent2"/>
        </a:fillRef>
        <a:effectRef idx="0">
          <a:scrgbClr r="0" g="0" b="0"/>
        </a:effectRef>
        <a:fontRef idx="minor">
          <a:schemeClr val="lt1"/>
        </a:fontRef>
      </dsp:style>
      <dsp:txBody>
        <a:bodyPr lIns="110489" tIns="110489" rIns="110489" bIns="110489"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rtl="0">
            <a:lnSpc>
              <a:spcPct val="100000"/>
            </a:lnSpc>
            <a:spcBef>
              <a:spcPct val="0"/>
            </a:spcBef>
            <a:spcAft>
              <a:spcPct val="35000"/>
            </a:spcAft>
          </a:pPr>
          <a:r>
            <a:rPr kumimoji="1" lang="zh-CN" b="1"/>
            <a:t>程序控制方式</a:t>
          </a:r>
          <a:endParaRPr lang="zh-CN"/>
        </a:p>
      </dsp:txBody>
      <dsp:txXfrm>
        <a:off x="0" y="1314112"/>
        <a:ext cx="1771329" cy="1752149"/>
      </dsp:txXfrm>
    </dsp:sp>
    <dsp:sp modelId="{C556CAB3-B606-413C-ABDB-5052C45A34C5}">
      <dsp:nvSpPr>
        <dsp:cNvPr id="5" name="圆角矩形 4"/>
        <dsp:cNvSpPr/>
      </dsp:nvSpPr>
      <dsp:spPr bwMode="white">
        <a:xfrm>
          <a:off x="2066551" y="1314112"/>
          <a:ext cx="1771329" cy="1752149"/>
        </a:xfrm>
        <a:prstGeom prst="roundRect">
          <a:avLst/>
        </a:prstGeom>
      </dsp:spPr>
      <dsp:style>
        <a:lnRef idx="2">
          <a:schemeClr val="lt1"/>
        </a:lnRef>
        <a:fillRef idx="1">
          <a:schemeClr val="accent3"/>
        </a:fillRef>
        <a:effectRef idx="0">
          <a:scrgbClr r="0" g="0" b="0"/>
        </a:effectRef>
        <a:fontRef idx="minor">
          <a:schemeClr val="lt1"/>
        </a:fontRef>
      </dsp:style>
      <dsp:txBody>
        <a:bodyPr lIns="110489" tIns="110489" rIns="110489" bIns="110489"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rtl="0">
            <a:lnSpc>
              <a:spcPct val="100000"/>
            </a:lnSpc>
            <a:spcBef>
              <a:spcPct val="0"/>
            </a:spcBef>
            <a:spcAft>
              <a:spcPct val="35000"/>
            </a:spcAft>
          </a:pPr>
          <a:r>
            <a:rPr kumimoji="1" lang="zh-CN" b="1"/>
            <a:t>中断驱动方式</a:t>
          </a:r>
          <a:endParaRPr lang="zh-CN"/>
        </a:p>
      </dsp:txBody>
      <dsp:txXfrm>
        <a:off x="2066551" y="1314112"/>
        <a:ext cx="1771329" cy="1752149"/>
      </dsp:txXfrm>
    </dsp:sp>
    <dsp:sp modelId="{F80F9617-5092-4F5A-949F-FE82D547B24F}">
      <dsp:nvSpPr>
        <dsp:cNvPr id="6" name="圆角矩形 5"/>
        <dsp:cNvSpPr/>
      </dsp:nvSpPr>
      <dsp:spPr bwMode="white">
        <a:xfrm>
          <a:off x="4133102" y="1314112"/>
          <a:ext cx="1771329" cy="1752149"/>
        </a:xfrm>
        <a:prstGeom prst="roundRect">
          <a:avLst/>
        </a:prstGeom>
      </dsp:spPr>
      <dsp:style>
        <a:lnRef idx="2">
          <a:schemeClr val="lt1"/>
        </a:lnRef>
        <a:fillRef idx="1">
          <a:schemeClr val="accent4"/>
        </a:fillRef>
        <a:effectRef idx="0">
          <a:scrgbClr r="0" g="0" b="0"/>
        </a:effectRef>
        <a:fontRef idx="minor">
          <a:schemeClr val="lt1"/>
        </a:fontRef>
      </dsp:style>
      <dsp:txBody>
        <a:bodyPr lIns="110489" tIns="110489" rIns="110489" bIns="110489"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rtl="0">
            <a:lnSpc>
              <a:spcPct val="100000"/>
            </a:lnSpc>
            <a:spcBef>
              <a:spcPct val="0"/>
            </a:spcBef>
            <a:spcAft>
              <a:spcPct val="35000"/>
            </a:spcAft>
          </a:pPr>
          <a:r>
            <a:rPr kumimoji="1" lang="en-US" b="1"/>
            <a:t>DMA</a:t>
          </a:r>
          <a:r>
            <a:rPr kumimoji="1" lang="zh-CN" b="1"/>
            <a:t>方式</a:t>
          </a:r>
          <a:endParaRPr lang="zh-CN"/>
        </a:p>
      </dsp:txBody>
      <dsp:txXfrm>
        <a:off x="4133102" y="1314112"/>
        <a:ext cx="1771329" cy="1752149"/>
      </dsp:txXfrm>
    </dsp:sp>
    <dsp:sp modelId="{1D1ED9BE-84B2-45ED-91AE-565A0ADE47DC}">
      <dsp:nvSpPr>
        <dsp:cNvPr id="7" name="圆角矩形 6"/>
        <dsp:cNvSpPr/>
      </dsp:nvSpPr>
      <dsp:spPr bwMode="white">
        <a:xfrm>
          <a:off x="6199653" y="1314112"/>
          <a:ext cx="1771329" cy="1752149"/>
        </a:xfrm>
        <a:prstGeom prst="roundRect">
          <a:avLst/>
        </a:prstGeom>
      </dsp:spPr>
      <dsp:style>
        <a:lnRef idx="2">
          <a:schemeClr val="lt1"/>
        </a:lnRef>
        <a:fillRef idx="1">
          <a:schemeClr val="accent5"/>
        </a:fillRef>
        <a:effectRef idx="0">
          <a:scrgbClr r="0" g="0" b="0"/>
        </a:effectRef>
        <a:fontRef idx="minor">
          <a:schemeClr val="lt1"/>
        </a:fontRef>
      </dsp:style>
      <dsp:txBody>
        <a:bodyPr lIns="110489" tIns="110489" rIns="110489" bIns="110489"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rtl="0">
            <a:lnSpc>
              <a:spcPct val="100000"/>
            </a:lnSpc>
            <a:spcBef>
              <a:spcPct val="0"/>
            </a:spcBef>
            <a:spcAft>
              <a:spcPct val="35000"/>
            </a:spcAft>
          </a:pPr>
          <a:r>
            <a:rPr kumimoji="1" lang="en-US" b="1"/>
            <a:t>I/O</a:t>
          </a:r>
          <a:r>
            <a:rPr kumimoji="1" lang="zh-CN" b="1"/>
            <a:t>通道控制方式</a:t>
          </a:r>
          <a:endParaRPr lang="zh-CN"/>
        </a:p>
      </dsp:txBody>
      <dsp:txXfrm>
        <a:off x="6199653" y="1314112"/>
        <a:ext cx="1771329" cy="17521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个人介绍；</a:t>
            </a:r>
            <a:r>
              <a:rPr lang="en-US" altLang="zh-CN"/>
              <a:t> </a:t>
            </a:r>
            <a:endParaRPr lang="en-US" altLang="zh-CN"/>
          </a:p>
          <a:p>
            <a:r>
              <a:rPr lang="en-US" altLang="zh-CN"/>
              <a:t>2. </a:t>
            </a:r>
            <a:r>
              <a:rPr lang="zh-CN" altLang="en-US"/>
              <a:t>加入班级群，</a:t>
            </a:r>
            <a:endParaRPr lang="zh-CN" altLang="en-US"/>
          </a:p>
          <a:p>
            <a:r>
              <a:rPr lang="en-US" altLang="zh-CN"/>
              <a:t>3. </a:t>
            </a:r>
            <a:r>
              <a:rPr lang="zh-CN" altLang="en-US"/>
              <a:t>助教</a:t>
            </a:r>
            <a:r>
              <a:rPr lang="zh-CN" altLang="en-US"/>
              <a:t>介绍；</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xml"/><Relationship Id="rId1" Type="http://schemas.openxmlformats.org/officeDocument/2006/relationships/tags" Target="../tags/tag165.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tags" Target="../tags/tag166.xml"/></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102.xml"/><Relationship Id="rId3" Type="http://schemas.openxmlformats.org/officeDocument/2006/relationships/slideLayout" Target="../slideLayouts/slideLayout1.xml"/><Relationship Id="rId2" Type="http://schemas.openxmlformats.org/officeDocument/2006/relationships/tags" Target="../tags/tag167.xml"/><Relationship Id="rId1" Type="http://schemas.openxmlformats.org/officeDocument/2006/relationships/image" Target="../media/image2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xml"/><Relationship Id="rId1" Type="http://schemas.openxmlformats.org/officeDocument/2006/relationships/tags" Target="../tags/tag168.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tags" Target="../tags/tag176.xml"/></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112.xml"/><Relationship Id="rId4" Type="http://schemas.openxmlformats.org/officeDocument/2006/relationships/slideLayout" Target="../slideLayouts/slideLayout1.xml"/><Relationship Id="rId3" Type="http://schemas.openxmlformats.org/officeDocument/2006/relationships/tags" Target="../tags/tag177.xml"/><Relationship Id="rId2" Type="http://schemas.openxmlformats.org/officeDocument/2006/relationships/image" Target="../media/image24.png"/><Relationship Id="rId1" Type="http://schemas.openxmlformats.org/officeDocument/2006/relationships/image" Target="../media/image23.png"/></Relationships>
</file>

<file path=ppt/slides/_rels/slide113.xml.rels><?xml version="1.0" encoding="UTF-8" standalone="yes"?>
<Relationships xmlns="http://schemas.openxmlformats.org/package/2006/relationships"><Relationship Id="rId6" Type="http://schemas.openxmlformats.org/officeDocument/2006/relationships/notesSlide" Target="../notesSlides/notesSlide113.xml"/><Relationship Id="rId5" Type="http://schemas.openxmlformats.org/officeDocument/2006/relationships/vmlDrawing" Target="../drawings/vmlDrawing21.vml"/><Relationship Id="rId4" Type="http://schemas.openxmlformats.org/officeDocument/2006/relationships/slideLayout" Target="../slideLayouts/slideLayout1.xml"/><Relationship Id="rId3" Type="http://schemas.openxmlformats.org/officeDocument/2006/relationships/tags" Target="../tags/tag178.xml"/><Relationship Id="rId2" Type="http://schemas.openxmlformats.org/officeDocument/2006/relationships/image" Target="../media/image25.wmf"/><Relationship Id="rId1"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6" Type="http://schemas.openxmlformats.org/officeDocument/2006/relationships/notesSlide" Target="../notesSlides/notesSlide114.xml"/><Relationship Id="rId5" Type="http://schemas.openxmlformats.org/officeDocument/2006/relationships/vmlDrawing" Target="../drawings/vmlDrawing22.vml"/><Relationship Id="rId4" Type="http://schemas.openxmlformats.org/officeDocument/2006/relationships/slideLayout" Target="../slideLayouts/slideLayout1.xml"/><Relationship Id="rId3" Type="http://schemas.openxmlformats.org/officeDocument/2006/relationships/tags" Target="../tags/tag179.xml"/><Relationship Id="rId2" Type="http://schemas.openxmlformats.org/officeDocument/2006/relationships/image" Target="../media/image26.wmf"/><Relationship Id="rId1" Type="http://schemas.openxmlformats.org/officeDocument/2006/relationships/oleObject" Target="../embeddings/oleObject28.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118.xml.rels><?xml version="1.0" encoding="UTF-8" standalone="yes"?>
<Relationships xmlns="http://schemas.openxmlformats.org/package/2006/relationships"><Relationship Id="rId6" Type="http://schemas.openxmlformats.org/officeDocument/2006/relationships/notesSlide" Target="../notesSlides/notesSlide118.xml"/><Relationship Id="rId5" Type="http://schemas.openxmlformats.org/officeDocument/2006/relationships/vmlDrawing" Target="../drawings/vmlDrawing23.vml"/><Relationship Id="rId4" Type="http://schemas.openxmlformats.org/officeDocument/2006/relationships/slideLayout" Target="../slideLayouts/slideLayout1.xml"/><Relationship Id="rId3" Type="http://schemas.openxmlformats.org/officeDocument/2006/relationships/tags" Target="../tags/tag183.xml"/><Relationship Id="rId2" Type="http://schemas.openxmlformats.org/officeDocument/2006/relationships/image" Target="../media/image27.wmf"/><Relationship Id="rId1" Type="http://schemas.openxmlformats.org/officeDocument/2006/relationships/oleObject" Target="../embeddings/oleObject29.bin"/></Relationships>
</file>

<file path=ppt/slides/_rels/slide119.xml.rels><?xml version="1.0" encoding="UTF-8" standalone="yes"?>
<Relationships xmlns="http://schemas.openxmlformats.org/package/2006/relationships"><Relationship Id="rId6" Type="http://schemas.openxmlformats.org/officeDocument/2006/relationships/notesSlide" Target="../notesSlides/notesSlide119.xml"/><Relationship Id="rId5" Type="http://schemas.openxmlformats.org/officeDocument/2006/relationships/vmlDrawing" Target="../drawings/vmlDrawing24.vml"/><Relationship Id="rId4" Type="http://schemas.openxmlformats.org/officeDocument/2006/relationships/slideLayout" Target="../slideLayouts/slideLayout1.xml"/><Relationship Id="rId3" Type="http://schemas.openxmlformats.org/officeDocument/2006/relationships/tags" Target="../tags/tag184.xml"/><Relationship Id="rId2" Type="http://schemas.openxmlformats.org/officeDocument/2006/relationships/image" Target="../media/image27.wmf"/><Relationship Id="rId1"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1.png"/></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5.vml"/><Relationship Id="rId4" Type="http://schemas.openxmlformats.org/officeDocument/2006/relationships/slideLayout" Target="../slideLayouts/slideLayout1.xml"/><Relationship Id="rId3" Type="http://schemas.openxmlformats.org/officeDocument/2006/relationships/tags" Target="../tags/tag185.xml"/><Relationship Id="rId2" Type="http://schemas.openxmlformats.org/officeDocument/2006/relationships/image" Target="../media/image27.wmf"/><Relationship Id="rId1" Type="http://schemas.openxmlformats.org/officeDocument/2006/relationships/oleObject" Target="../embeddings/oleObject31.bin"/></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121.xml"/><Relationship Id="rId5" Type="http://schemas.openxmlformats.org/officeDocument/2006/relationships/vmlDrawing" Target="../drawings/vmlDrawing26.vml"/><Relationship Id="rId4" Type="http://schemas.openxmlformats.org/officeDocument/2006/relationships/slideLayout" Target="../slideLayouts/slideLayout1.xml"/><Relationship Id="rId3" Type="http://schemas.openxmlformats.org/officeDocument/2006/relationships/tags" Target="../tags/tag186.xml"/><Relationship Id="rId2" Type="http://schemas.openxmlformats.org/officeDocument/2006/relationships/image" Target="../media/image27.wmf"/><Relationship Id="rId1" Type="http://schemas.openxmlformats.org/officeDocument/2006/relationships/oleObject" Target="../embeddings/oleObject32.bin"/></Relationships>
</file>

<file path=ppt/slides/_rels/slide122.xml.rels><?xml version="1.0" encoding="UTF-8" standalone="yes"?>
<Relationships xmlns="http://schemas.openxmlformats.org/package/2006/relationships"><Relationship Id="rId6" Type="http://schemas.openxmlformats.org/officeDocument/2006/relationships/notesSlide" Target="../notesSlides/notesSlide122.xml"/><Relationship Id="rId5" Type="http://schemas.openxmlformats.org/officeDocument/2006/relationships/vmlDrawing" Target="../drawings/vmlDrawing27.vml"/><Relationship Id="rId4" Type="http://schemas.openxmlformats.org/officeDocument/2006/relationships/slideLayout" Target="../slideLayouts/slideLayout1.xml"/><Relationship Id="rId3" Type="http://schemas.openxmlformats.org/officeDocument/2006/relationships/tags" Target="../tags/tag187.xml"/><Relationship Id="rId2" Type="http://schemas.openxmlformats.org/officeDocument/2006/relationships/image" Target="../media/image27.wmf"/><Relationship Id="rId1" Type="http://schemas.openxmlformats.org/officeDocument/2006/relationships/oleObject" Target="../embeddings/oleObject33.bin"/></Relationships>
</file>

<file path=ppt/slides/_rels/slide123.xml.rels><?xml version="1.0" encoding="UTF-8" standalone="yes"?>
<Relationships xmlns="http://schemas.openxmlformats.org/package/2006/relationships"><Relationship Id="rId6" Type="http://schemas.openxmlformats.org/officeDocument/2006/relationships/notesSlide" Target="../notesSlides/notesSlide123.xml"/><Relationship Id="rId5" Type="http://schemas.openxmlformats.org/officeDocument/2006/relationships/vmlDrawing" Target="../drawings/vmlDrawing28.vml"/><Relationship Id="rId4" Type="http://schemas.openxmlformats.org/officeDocument/2006/relationships/slideLayout" Target="../slideLayouts/slideLayout1.xml"/><Relationship Id="rId3" Type="http://schemas.openxmlformats.org/officeDocument/2006/relationships/tags" Target="../tags/tag188.xml"/><Relationship Id="rId2" Type="http://schemas.openxmlformats.org/officeDocument/2006/relationships/image" Target="../media/image27.wmf"/><Relationship Id="rId1" Type="http://schemas.openxmlformats.org/officeDocument/2006/relationships/oleObject" Target="../embeddings/oleObject34.bin"/></Relationships>
</file>

<file path=ppt/slides/_rels/slide124.xml.rels><?xml version="1.0" encoding="UTF-8" standalone="yes"?>
<Relationships xmlns="http://schemas.openxmlformats.org/package/2006/relationships"><Relationship Id="rId6" Type="http://schemas.openxmlformats.org/officeDocument/2006/relationships/notesSlide" Target="../notesSlides/notesSlide124.xml"/><Relationship Id="rId5" Type="http://schemas.openxmlformats.org/officeDocument/2006/relationships/vmlDrawing" Target="../drawings/vmlDrawing29.vml"/><Relationship Id="rId4" Type="http://schemas.openxmlformats.org/officeDocument/2006/relationships/slideLayout" Target="../slideLayouts/slideLayout1.xml"/><Relationship Id="rId3" Type="http://schemas.openxmlformats.org/officeDocument/2006/relationships/tags" Target="../tags/tag189.xml"/><Relationship Id="rId2" Type="http://schemas.openxmlformats.org/officeDocument/2006/relationships/image" Target="../media/image27.wmf"/><Relationship Id="rId1" Type="http://schemas.openxmlformats.org/officeDocument/2006/relationships/oleObject" Target="../embeddings/oleObject35.bin"/></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xml"/><Relationship Id="rId1" Type="http://schemas.openxmlformats.org/officeDocument/2006/relationships/tags" Target="../tags/tag190.xml"/></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126.xml"/><Relationship Id="rId3" Type="http://schemas.openxmlformats.org/officeDocument/2006/relationships/slideLayout" Target="../slideLayouts/slideLayout1.xml"/><Relationship Id="rId2" Type="http://schemas.openxmlformats.org/officeDocument/2006/relationships/tags" Target="../tags/tag191.xml"/><Relationship Id="rId1" Type="http://schemas.openxmlformats.org/officeDocument/2006/relationships/image" Target="../media/image28.jpeg"/></Relationships>
</file>

<file path=ppt/slides/_rels/slide127.xml.rels><?xml version="1.0" encoding="UTF-8" standalone="yes"?>
<Relationships xmlns="http://schemas.openxmlformats.org/package/2006/relationships"><Relationship Id="rId5" Type="http://schemas.openxmlformats.org/officeDocument/2006/relationships/notesSlide" Target="../notesSlides/notesSlide127.xml"/><Relationship Id="rId4" Type="http://schemas.openxmlformats.org/officeDocument/2006/relationships/slideLayout" Target="../slideLayouts/slideLayout1.xml"/><Relationship Id="rId3" Type="http://schemas.openxmlformats.org/officeDocument/2006/relationships/tags" Target="../tags/tag192.xml"/><Relationship Id="rId2" Type="http://schemas.openxmlformats.org/officeDocument/2006/relationships/image" Target="../media/image30.GIF"/><Relationship Id="rId1" Type="http://schemas.openxmlformats.org/officeDocument/2006/relationships/image" Target="../media/image29.GIF"/></Relationships>
</file>

<file path=ppt/slides/_rels/slide128.xml.rels><?xml version="1.0" encoding="UTF-8" standalone="yes"?>
<Relationships xmlns="http://schemas.openxmlformats.org/package/2006/relationships"><Relationship Id="rId6" Type="http://schemas.openxmlformats.org/officeDocument/2006/relationships/notesSlide" Target="../notesSlides/notesSlide128.xml"/><Relationship Id="rId5" Type="http://schemas.openxmlformats.org/officeDocument/2006/relationships/slideLayout" Target="../slideLayouts/slideLayout1.xml"/><Relationship Id="rId4" Type="http://schemas.openxmlformats.org/officeDocument/2006/relationships/tags" Target="../tags/tag193.xml"/><Relationship Id="rId3" Type="http://schemas.openxmlformats.org/officeDocument/2006/relationships/image" Target="../media/image31.png"/><Relationship Id="rId2" Type="http://schemas.microsoft.com/office/2007/relationships/media" Target="../media/media1.mp4"/><Relationship Id="rId1" Type="http://schemas.openxmlformats.org/officeDocument/2006/relationships/video" Target="../media/media1.mp4"/></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1.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132.xml.rels><?xml version="1.0" encoding="UTF-8" standalone="yes"?>
<Relationships xmlns="http://schemas.openxmlformats.org/package/2006/relationships"><Relationship Id="rId6" Type="http://schemas.openxmlformats.org/officeDocument/2006/relationships/notesSlide" Target="../notesSlides/notesSlide132.xml"/><Relationship Id="rId5" Type="http://schemas.openxmlformats.org/officeDocument/2006/relationships/vmlDrawing" Target="../drawings/vmlDrawing30.vml"/><Relationship Id="rId4" Type="http://schemas.openxmlformats.org/officeDocument/2006/relationships/slideLayout" Target="../slideLayouts/slideLayout1.xml"/><Relationship Id="rId3" Type="http://schemas.openxmlformats.org/officeDocument/2006/relationships/tags" Target="../tags/tag197.xml"/><Relationship Id="rId2" Type="http://schemas.openxmlformats.org/officeDocument/2006/relationships/image" Target="../media/image32.wmf"/><Relationship Id="rId1" Type="http://schemas.openxmlformats.org/officeDocument/2006/relationships/oleObject" Target="../embeddings/oleObject36.bin"/></Relationships>
</file>

<file path=ppt/slides/_rels/slide133.xml.rels><?xml version="1.0" encoding="UTF-8" standalone="yes"?>
<Relationships xmlns="http://schemas.openxmlformats.org/package/2006/relationships"><Relationship Id="rId6" Type="http://schemas.openxmlformats.org/officeDocument/2006/relationships/notesSlide" Target="../notesSlides/notesSlide133.xml"/><Relationship Id="rId5" Type="http://schemas.openxmlformats.org/officeDocument/2006/relationships/vmlDrawing" Target="../drawings/vmlDrawing31.vml"/><Relationship Id="rId4" Type="http://schemas.openxmlformats.org/officeDocument/2006/relationships/slideLayout" Target="../slideLayouts/slideLayout1.xml"/><Relationship Id="rId3" Type="http://schemas.openxmlformats.org/officeDocument/2006/relationships/tags" Target="../tags/tag198.xml"/><Relationship Id="rId2" Type="http://schemas.openxmlformats.org/officeDocument/2006/relationships/image" Target="../media/image32.wmf"/><Relationship Id="rId1" Type="http://schemas.openxmlformats.org/officeDocument/2006/relationships/oleObject" Target="../embeddings/oleObject37.bin"/></Relationships>
</file>

<file path=ppt/slides/_rels/slide134.xml.rels><?xml version="1.0" encoding="UTF-8" standalone="yes"?>
<Relationships xmlns="http://schemas.openxmlformats.org/package/2006/relationships"><Relationship Id="rId6" Type="http://schemas.openxmlformats.org/officeDocument/2006/relationships/notesSlide" Target="../notesSlides/notesSlide134.xml"/><Relationship Id="rId5" Type="http://schemas.openxmlformats.org/officeDocument/2006/relationships/vmlDrawing" Target="../drawings/vmlDrawing32.vml"/><Relationship Id="rId4" Type="http://schemas.openxmlformats.org/officeDocument/2006/relationships/slideLayout" Target="../slideLayouts/slideLayout1.xml"/><Relationship Id="rId3" Type="http://schemas.openxmlformats.org/officeDocument/2006/relationships/tags" Target="../tags/tag199.xml"/><Relationship Id="rId2" Type="http://schemas.openxmlformats.org/officeDocument/2006/relationships/image" Target="../media/image32.wmf"/><Relationship Id="rId1" Type="http://schemas.openxmlformats.org/officeDocument/2006/relationships/oleObject" Target="../embeddings/oleObject38.bin"/></Relationships>
</file>

<file path=ppt/slides/_rels/slide135.xml.rels><?xml version="1.0" encoding="UTF-8" standalone="yes"?>
<Relationships xmlns="http://schemas.openxmlformats.org/package/2006/relationships"><Relationship Id="rId6" Type="http://schemas.openxmlformats.org/officeDocument/2006/relationships/notesSlide" Target="../notesSlides/notesSlide135.xml"/><Relationship Id="rId5" Type="http://schemas.openxmlformats.org/officeDocument/2006/relationships/vmlDrawing" Target="../drawings/vmlDrawing33.vml"/><Relationship Id="rId4" Type="http://schemas.openxmlformats.org/officeDocument/2006/relationships/slideLayout" Target="../slideLayouts/slideLayout1.xml"/><Relationship Id="rId3" Type="http://schemas.openxmlformats.org/officeDocument/2006/relationships/tags" Target="../tags/tag200.xml"/><Relationship Id="rId2" Type="http://schemas.openxmlformats.org/officeDocument/2006/relationships/image" Target="../media/image32.wmf"/><Relationship Id="rId1" Type="http://schemas.openxmlformats.org/officeDocument/2006/relationships/oleObject" Target="../embeddings/oleObject39.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xml"/><Relationship Id="rId1" Type="http://schemas.openxmlformats.org/officeDocument/2006/relationships/tags" Target="../tags/tag20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77.xml"/><Relationship Id="rId1" Type="http://schemas.openxmlformats.org/officeDocument/2006/relationships/image" Target="../media/image1.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1.xml"/><Relationship Id="rId1" Type="http://schemas.openxmlformats.org/officeDocument/2006/relationships/tags" Target="../tags/tag207.xml"/></Relationships>
</file>

<file path=ppt/slides/_rels/slide143.xml.rels><?xml version="1.0" encoding="UTF-8" standalone="yes"?>
<Relationships xmlns="http://schemas.openxmlformats.org/package/2006/relationships"><Relationship Id="rId4" Type="http://schemas.openxmlformats.org/officeDocument/2006/relationships/notesSlide" Target="../notesSlides/notesSlide143.xml"/><Relationship Id="rId3" Type="http://schemas.openxmlformats.org/officeDocument/2006/relationships/slideLayout" Target="../slideLayouts/slideLayout1.xml"/><Relationship Id="rId2" Type="http://schemas.openxmlformats.org/officeDocument/2006/relationships/tags" Target="../tags/tag209.xml"/><Relationship Id="rId1" Type="http://schemas.openxmlformats.org/officeDocument/2006/relationships/tags" Target="../tags/tag208.xml"/></Relationships>
</file>

<file path=ppt/slides/_rels/slide144.xml.rels><?xml version="1.0" encoding="UTF-8" standalone="yes"?>
<Relationships xmlns="http://schemas.openxmlformats.org/package/2006/relationships"><Relationship Id="rId4" Type="http://schemas.openxmlformats.org/officeDocument/2006/relationships/notesSlide" Target="../notesSlides/notesSlide144.xml"/><Relationship Id="rId3" Type="http://schemas.openxmlformats.org/officeDocument/2006/relationships/slideLayout" Target="../slideLayouts/slideLayout1.xml"/><Relationship Id="rId2" Type="http://schemas.openxmlformats.org/officeDocument/2006/relationships/tags" Target="../tags/tag211.xml"/><Relationship Id="rId1" Type="http://schemas.openxmlformats.org/officeDocument/2006/relationships/tags" Target="../tags/tag210.xml"/></Relationships>
</file>

<file path=ppt/slides/_rels/slide145.xml.rels><?xml version="1.0" encoding="UTF-8" standalone="yes"?>
<Relationships xmlns="http://schemas.openxmlformats.org/package/2006/relationships"><Relationship Id="rId4" Type="http://schemas.openxmlformats.org/officeDocument/2006/relationships/notesSlide" Target="../notesSlides/notesSlide145.xml"/><Relationship Id="rId3" Type="http://schemas.openxmlformats.org/officeDocument/2006/relationships/slideLayout" Target="../slideLayouts/slideLayout1.xml"/><Relationship Id="rId2" Type="http://schemas.openxmlformats.org/officeDocument/2006/relationships/tags" Target="../tags/tag213.xml"/><Relationship Id="rId1" Type="http://schemas.openxmlformats.org/officeDocument/2006/relationships/tags" Target="../tags/tag212.xml"/></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146.xml"/><Relationship Id="rId3" Type="http://schemas.openxmlformats.org/officeDocument/2006/relationships/slideLayout" Target="../slideLayouts/slideLayout1.xml"/><Relationship Id="rId2" Type="http://schemas.openxmlformats.org/officeDocument/2006/relationships/tags" Target="../tags/tag215.xml"/><Relationship Id="rId1" Type="http://schemas.openxmlformats.org/officeDocument/2006/relationships/tags" Target="../tags/tag214.xml"/></Relationships>
</file>

<file path=ppt/slides/_rels/slide147.xml.rels><?xml version="1.0" encoding="UTF-8" standalone="yes"?>
<Relationships xmlns="http://schemas.openxmlformats.org/package/2006/relationships"><Relationship Id="rId4" Type="http://schemas.openxmlformats.org/officeDocument/2006/relationships/notesSlide" Target="../notesSlides/notesSlide147.xml"/><Relationship Id="rId3" Type="http://schemas.openxmlformats.org/officeDocument/2006/relationships/slideLayout" Target="../slideLayouts/slideLayout1.xml"/><Relationship Id="rId2" Type="http://schemas.openxmlformats.org/officeDocument/2006/relationships/tags" Target="../tags/tag217.xml"/><Relationship Id="rId1" Type="http://schemas.openxmlformats.org/officeDocument/2006/relationships/tags" Target="../tags/tag216.xml"/></Relationships>
</file>

<file path=ppt/slides/_rels/slide148.xml.rels><?xml version="1.0" encoding="UTF-8" standalone="yes"?>
<Relationships xmlns="http://schemas.openxmlformats.org/package/2006/relationships"><Relationship Id="rId4" Type="http://schemas.openxmlformats.org/officeDocument/2006/relationships/notesSlide" Target="../notesSlides/notesSlide148.xml"/><Relationship Id="rId3" Type="http://schemas.openxmlformats.org/officeDocument/2006/relationships/slideLayout" Target="../slideLayouts/slideLayout1.xml"/><Relationship Id="rId2" Type="http://schemas.openxmlformats.org/officeDocument/2006/relationships/tags" Target="../tags/tag219.xml"/><Relationship Id="rId1" Type="http://schemas.openxmlformats.org/officeDocument/2006/relationships/tags" Target="../tags/tag218.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xml"/><Relationship Id="rId1" Type="http://schemas.openxmlformats.org/officeDocument/2006/relationships/tags" Target="../tags/tag220.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ags" Target="../tags/tag79.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tags" Target="../tags/tag83.xml"/><Relationship Id="rId2" Type="http://schemas.openxmlformats.org/officeDocument/2006/relationships/image" Target="../media/image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tags" Target="../tags/tag8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tags" Target="../tags/tag87.xml"/><Relationship Id="rId4" Type="http://schemas.openxmlformats.org/officeDocument/2006/relationships/image" Target="../media/image8.wmf"/><Relationship Id="rId3" Type="http://schemas.openxmlformats.org/officeDocument/2006/relationships/oleObject" Target="../embeddings/oleObject2.bin"/><Relationship Id="rId2" Type="http://schemas.openxmlformats.org/officeDocument/2006/relationships/image" Target="../media/image7.wmf"/><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vmlDrawing" Target="../drawings/vmlDrawing2.vml"/><Relationship Id="rId6" Type="http://schemas.openxmlformats.org/officeDocument/2006/relationships/slideLayout" Target="../slideLayouts/slideLayout1.xml"/><Relationship Id="rId5" Type="http://schemas.openxmlformats.org/officeDocument/2006/relationships/tags" Target="../tags/tag88.xml"/><Relationship Id="rId4" Type="http://schemas.openxmlformats.org/officeDocument/2006/relationships/image" Target="../media/image8.wmf"/><Relationship Id="rId3" Type="http://schemas.openxmlformats.org/officeDocument/2006/relationships/oleObject" Target="../embeddings/oleObject4.bin"/><Relationship Id="rId2" Type="http://schemas.openxmlformats.org/officeDocument/2006/relationships/image" Target="../media/image7.wmf"/><Relationship Id="rId1"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tags" Target="../tags/tag89.xml"/><Relationship Id="rId2" Type="http://schemas.openxmlformats.org/officeDocument/2006/relationships/image" Target="../media/image8.wmf"/><Relationship Id="rId1"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vmlDrawing" Target="../drawings/vmlDrawing4.vml"/><Relationship Id="rId4" Type="http://schemas.openxmlformats.org/officeDocument/2006/relationships/slideLayout" Target="../slideLayouts/slideLayout1.xml"/><Relationship Id="rId3" Type="http://schemas.openxmlformats.org/officeDocument/2006/relationships/tags" Target="../tags/tag90.xml"/><Relationship Id="rId2" Type="http://schemas.openxmlformats.org/officeDocument/2006/relationships/image" Target="../media/image8.wmf"/><Relationship Id="rId1"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vmlDrawing" Target="../drawings/vmlDrawing5.vml"/><Relationship Id="rId4" Type="http://schemas.openxmlformats.org/officeDocument/2006/relationships/slideLayout" Target="../slideLayouts/slideLayout1.xml"/><Relationship Id="rId3" Type="http://schemas.openxmlformats.org/officeDocument/2006/relationships/tags" Target="../tags/tag91.xml"/><Relationship Id="rId2" Type="http://schemas.openxmlformats.org/officeDocument/2006/relationships/image" Target="../media/image8.wmf"/><Relationship Id="rId1"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vmlDrawing" Target="../drawings/vmlDrawing6.vml"/><Relationship Id="rId4" Type="http://schemas.openxmlformats.org/officeDocument/2006/relationships/slideLayout" Target="../slideLayouts/slideLayout1.xml"/><Relationship Id="rId3" Type="http://schemas.openxmlformats.org/officeDocument/2006/relationships/tags" Target="../tags/tag92.xml"/><Relationship Id="rId2" Type="http://schemas.openxmlformats.org/officeDocument/2006/relationships/image" Target="../media/image8.wmf"/><Relationship Id="rId1"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7.vml"/><Relationship Id="rId4" Type="http://schemas.openxmlformats.org/officeDocument/2006/relationships/slideLayout" Target="../slideLayouts/slideLayout1.xml"/><Relationship Id="rId3" Type="http://schemas.openxmlformats.org/officeDocument/2006/relationships/tags" Target="../tags/tag93.xml"/><Relationship Id="rId2" Type="http://schemas.openxmlformats.org/officeDocument/2006/relationships/image" Target="../media/image8.wmf"/><Relationship Id="rId1"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vmlDrawing" Target="../drawings/vmlDrawing8.vml"/><Relationship Id="rId6" Type="http://schemas.openxmlformats.org/officeDocument/2006/relationships/slideLayout" Target="../slideLayouts/slideLayout1.xml"/><Relationship Id="rId5" Type="http://schemas.openxmlformats.org/officeDocument/2006/relationships/tags" Target="../tags/tag94.xml"/><Relationship Id="rId4" Type="http://schemas.openxmlformats.org/officeDocument/2006/relationships/image" Target="../media/image8.wmf"/><Relationship Id="rId3" Type="http://schemas.openxmlformats.org/officeDocument/2006/relationships/oleObject" Target="../embeddings/oleObject11.bin"/><Relationship Id="rId2" Type="http://schemas.openxmlformats.org/officeDocument/2006/relationships/image" Target="../media/image7.wmf"/><Relationship Id="rId1"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vmlDrawing" Target="../drawings/vmlDrawing9.vml"/><Relationship Id="rId4" Type="http://schemas.openxmlformats.org/officeDocument/2006/relationships/slideLayout" Target="../slideLayouts/slideLayout1.xml"/><Relationship Id="rId3" Type="http://schemas.openxmlformats.org/officeDocument/2006/relationships/tags" Target="../tags/tag95.xml"/><Relationship Id="rId2" Type="http://schemas.openxmlformats.org/officeDocument/2006/relationships/image" Target="../media/image7.wmf"/><Relationship Id="rId1" Type="http://schemas.openxmlformats.org/officeDocument/2006/relationships/oleObject" Target="../embeddings/oleObject12.bin"/></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10.vml"/><Relationship Id="rId4" Type="http://schemas.openxmlformats.org/officeDocument/2006/relationships/slideLayout" Target="../slideLayouts/slideLayout1.xml"/><Relationship Id="rId3" Type="http://schemas.openxmlformats.org/officeDocument/2006/relationships/tags" Target="../tags/tag96.xml"/><Relationship Id="rId2" Type="http://schemas.openxmlformats.org/officeDocument/2006/relationships/image" Target="../media/image7.wmf"/><Relationship Id="rId1"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vmlDrawing" Target="../drawings/vmlDrawing11.vml"/><Relationship Id="rId4" Type="http://schemas.openxmlformats.org/officeDocument/2006/relationships/slideLayout" Target="../slideLayouts/slideLayout1.xml"/><Relationship Id="rId3" Type="http://schemas.openxmlformats.org/officeDocument/2006/relationships/tags" Target="../tags/tag97.xml"/><Relationship Id="rId2" Type="http://schemas.openxmlformats.org/officeDocument/2006/relationships/image" Target="../media/image7.wmf"/><Relationship Id="rId1" Type="http://schemas.openxmlformats.org/officeDocument/2006/relationships/oleObject" Target="../embeddings/oleObject14.bin"/></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vmlDrawing" Target="../drawings/vmlDrawing12.vml"/><Relationship Id="rId4" Type="http://schemas.openxmlformats.org/officeDocument/2006/relationships/slideLayout" Target="../slideLayouts/slideLayout1.xml"/><Relationship Id="rId3" Type="http://schemas.openxmlformats.org/officeDocument/2006/relationships/tags" Target="../tags/tag98.xml"/><Relationship Id="rId2" Type="http://schemas.openxmlformats.org/officeDocument/2006/relationships/image" Target="../media/image7.wmf"/><Relationship Id="rId1" Type="http://schemas.openxmlformats.org/officeDocument/2006/relationships/oleObject" Target="../embeddings/oleObject15.bin"/></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vmlDrawing" Target="../drawings/vmlDrawing13.vml"/><Relationship Id="rId4" Type="http://schemas.openxmlformats.org/officeDocument/2006/relationships/slideLayout" Target="../slideLayouts/slideLayout1.xml"/><Relationship Id="rId3" Type="http://schemas.openxmlformats.org/officeDocument/2006/relationships/tags" Target="../tags/tag99.xml"/><Relationship Id="rId2" Type="http://schemas.openxmlformats.org/officeDocument/2006/relationships/image" Target="../media/image7.wmf"/><Relationship Id="rId1" Type="http://schemas.openxmlformats.org/officeDocument/2006/relationships/oleObject" Target="../embeddings/oleObject16.bin"/></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vmlDrawing" Target="../drawings/vmlDrawing14.vml"/><Relationship Id="rId4" Type="http://schemas.openxmlformats.org/officeDocument/2006/relationships/slideLayout" Target="../slideLayouts/slideLayout1.xml"/><Relationship Id="rId3" Type="http://schemas.openxmlformats.org/officeDocument/2006/relationships/tags" Target="../tags/tag100.xml"/><Relationship Id="rId2" Type="http://schemas.openxmlformats.org/officeDocument/2006/relationships/image" Target="../media/image7.wmf"/><Relationship Id="rId1"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vmlDrawing" Target="../drawings/vmlDrawing15.vml"/><Relationship Id="rId5" Type="http://schemas.openxmlformats.org/officeDocument/2006/relationships/slideLayout" Target="../slideLayouts/slideLayout1.xml"/><Relationship Id="rId4" Type="http://schemas.openxmlformats.org/officeDocument/2006/relationships/tags" Target="../tags/tag101.xml"/><Relationship Id="rId3" Type="http://schemas.openxmlformats.org/officeDocument/2006/relationships/oleObject" Target="../embeddings/oleObject19.bin"/><Relationship Id="rId2" Type="http://schemas.openxmlformats.org/officeDocument/2006/relationships/image" Target="../media/image7.wmf"/><Relationship Id="rId1" Type="http://schemas.openxmlformats.org/officeDocument/2006/relationships/oleObject" Target="../embeddings/oleObject18.bin"/></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vmlDrawing" Target="../drawings/vmlDrawing16.vml"/><Relationship Id="rId5" Type="http://schemas.openxmlformats.org/officeDocument/2006/relationships/slideLayout" Target="../slideLayouts/slideLayout1.xml"/><Relationship Id="rId4" Type="http://schemas.openxmlformats.org/officeDocument/2006/relationships/tags" Target="../tags/tag102.xml"/><Relationship Id="rId3" Type="http://schemas.openxmlformats.org/officeDocument/2006/relationships/oleObject" Target="../embeddings/oleObject21.bin"/><Relationship Id="rId2" Type="http://schemas.openxmlformats.org/officeDocument/2006/relationships/image" Target="../media/image7.wmf"/><Relationship Id="rId1" Type="http://schemas.openxmlformats.org/officeDocument/2006/relationships/oleObject" Target="../embeddings/oleObject20.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vmlDrawing" Target="../drawings/vmlDrawing17.vml"/><Relationship Id="rId5" Type="http://schemas.openxmlformats.org/officeDocument/2006/relationships/slideLayout" Target="../slideLayouts/slideLayout1.xml"/><Relationship Id="rId4" Type="http://schemas.openxmlformats.org/officeDocument/2006/relationships/tags" Target="../tags/tag103.xml"/><Relationship Id="rId3" Type="http://schemas.openxmlformats.org/officeDocument/2006/relationships/oleObject" Target="../embeddings/oleObject23.bin"/><Relationship Id="rId2" Type="http://schemas.openxmlformats.org/officeDocument/2006/relationships/image" Target="../media/image7.wmf"/><Relationship Id="rId1" Type="http://schemas.openxmlformats.org/officeDocument/2006/relationships/oleObject" Target="../embeddings/oleObject22.bin"/></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vmlDrawing" Target="../drawings/vmlDrawing18.vml"/><Relationship Id="rId4" Type="http://schemas.openxmlformats.org/officeDocument/2006/relationships/slideLayout" Target="../slideLayouts/slideLayout1.xml"/><Relationship Id="rId3" Type="http://schemas.openxmlformats.org/officeDocument/2006/relationships/tags" Target="../tags/tag104.xml"/><Relationship Id="rId2" Type="http://schemas.openxmlformats.org/officeDocument/2006/relationships/image" Target="../media/image9.wmf"/><Relationship Id="rId1" Type="http://schemas.openxmlformats.org/officeDocument/2006/relationships/oleObject" Target="../embeddings/oleObject24.bin"/></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vmlDrawing" Target="../drawings/vmlDrawing19.vml"/><Relationship Id="rId4" Type="http://schemas.openxmlformats.org/officeDocument/2006/relationships/slideLayout" Target="../slideLayouts/slideLayout1.xml"/><Relationship Id="rId3" Type="http://schemas.openxmlformats.org/officeDocument/2006/relationships/tags" Target="../tags/tag105.xml"/><Relationship Id="rId2" Type="http://schemas.openxmlformats.org/officeDocument/2006/relationships/image" Target="../media/image10.wmf"/><Relationship Id="rId1" Type="http://schemas.openxmlformats.org/officeDocument/2006/relationships/oleObject" Target="../embeddings/oleObject25.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slideLayout" Target="../slideLayouts/slideLayout1.xml"/><Relationship Id="rId5" Type="http://schemas.openxmlformats.org/officeDocument/2006/relationships/tags" Target="../tags/tag115.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tags" Target="../tags/tag114.xml"/></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1.xml"/><Relationship Id="rId5" Type="http://schemas.openxmlformats.org/officeDocument/2006/relationships/tags" Target="../tags/tag117.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tags" Target="../tags/tag116.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tags" Target="../tags/tag118.xml"/><Relationship Id="rId1"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12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tags" Target="../tags/tag69.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2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62.xml"/><Relationship Id="rId7" Type="http://schemas.openxmlformats.org/officeDocument/2006/relationships/slideLayout" Target="../slideLayouts/slideLayout1.xml"/><Relationship Id="rId6" Type="http://schemas.openxmlformats.org/officeDocument/2006/relationships/tags" Target="../tags/tag12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63.xml"/><Relationship Id="rId7" Type="http://schemas.openxmlformats.org/officeDocument/2006/relationships/slideLayout" Target="../slideLayouts/slideLayout1.xml"/><Relationship Id="rId6" Type="http://schemas.openxmlformats.org/officeDocument/2006/relationships/tags" Target="../tags/tag128.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xml"/><Relationship Id="rId2" Type="http://schemas.openxmlformats.org/officeDocument/2006/relationships/tags" Target="../tags/tag129.xml"/><Relationship Id="rId1" Type="http://schemas.openxmlformats.org/officeDocument/2006/relationships/image" Target="../media/image13.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xml"/><Relationship Id="rId2" Type="http://schemas.openxmlformats.org/officeDocument/2006/relationships/tags" Target="../tags/tag130.xml"/><Relationship Id="rId1" Type="http://schemas.openxmlformats.org/officeDocument/2006/relationships/image" Target="../media/image13.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xml"/><Relationship Id="rId2" Type="http://schemas.openxmlformats.org/officeDocument/2006/relationships/tags" Target="../tags/tag131.xml"/><Relationship Id="rId1" Type="http://schemas.openxmlformats.org/officeDocument/2006/relationships/image" Target="../media/image13.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1.xml"/><Relationship Id="rId2" Type="http://schemas.openxmlformats.org/officeDocument/2006/relationships/tags" Target="../tags/tag132.xml"/><Relationship Id="rId1" Type="http://schemas.openxmlformats.org/officeDocument/2006/relationships/image" Target="../media/image13.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1.xml"/><Relationship Id="rId2" Type="http://schemas.openxmlformats.org/officeDocument/2006/relationships/tags" Target="../tags/tag133.xml"/><Relationship Id="rId1"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13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vmlDrawing" Target="../drawings/vmlDrawing20.vml"/><Relationship Id="rId4" Type="http://schemas.openxmlformats.org/officeDocument/2006/relationships/slideLayout" Target="../slideLayouts/slideLayout1.xml"/><Relationship Id="rId3" Type="http://schemas.openxmlformats.org/officeDocument/2006/relationships/tags" Target="../tags/tag135.xml"/><Relationship Id="rId2" Type="http://schemas.openxmlformats.org/officeDocument/2006/relationships/image" Target="../media/image14.wmf"/><Relationship Id="rId1" Type="http://schemas.openxmlformats.org/officeDocument/2006/relationships/oleObject" Target="../embeddings/oleObject26.bin"/></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1.xml"/><Relationship Id="rId2" Type="http://schemas.openxmlformats.org/officeDocument/2006/relationships/tags" Target="../tags/tag136.xml"/><Relationship Id="rId1" Type="http://schemas.openxmlformats.org/officeDocument/2006/relationships/image" Target="../media/image15.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xml"/><Relationship Id="rId2" Type="http://schemas.openxmlformats.org/officeDocument/2006/relationships/tags" Target="../tags/tag137.xml"/><Relationship Id="rId1" Type="http://schemas.openxmlformats.org/officeDocument/2006/relationships/image" Target="../media/image15.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1.xml"/><Relationship Id="rId2" Type="http://schemas.openxmlformats.org/officeDocument/2006/relationships/tags" Target="../tags/tag138.xml"/><Relationship Id="rId1"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13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tags" Target="../tags/tag149.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xml"/><Relationship Id="rId1" Type="http://schemas.openxmlformats.org/officeDocument/2006/relationships/tags" Target="../tags/tag15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tags" Target="../tags/tag15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1.xml"/><Relationship Id="rId2" Type="http://schemas.openxmlformats.org/officeDocument/2006/relationships/tags" Target="../tags/tag154.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1.xml"/><Relationship Id="rId2" Type="http://schemas.openxmlformats.org/officeDocument/2006/relationships/tags" Target="../tags/tag155.xml"/><Relationship Id="rId1" Type="http://schemas.openxmlformats.org/officeDocument/2006/relationships/image" Target="../media/image17.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91.xml"/><Relationship Id="rId3" Type="http://schemas.openxmlformats.org/officeDocument/2006/relationships/slideLayout" Target="../slideLayouts/slideLayout1.xml"/><Relationship Id="rId2" Type="http://schemas.openxmlformats.org/officeDocument/2006/relationships/tags" Target="../tags/tag156.xml"/><Relationship Id="rId1" Type="http://schemas.openxmlformats.org/officeDocument/2006/relationships/image" Target="../media/image18.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1.xml"/><Relationship Id="rId2" Type="http://schemas.openxmlformats.org/officeDocument/2006/relationships/tags" Target="../tags/tag157.xml"/><Relationship Id="rId1" Type="http://schemas.openxmlformats.org/officeDocument/2006/relationships/image" Target="../media/image19.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1.xml"/><Relationship Id="rId2" Type="http://schemas.openxmlformats.org/officeDocument/2006/relationships/tags" Target="../tags/tag158.xml"/><Relationship Id="rId1" Type="http://schemas.openxmlformats.org/officeDocument/2006/relationships/image" Target="../media/image20.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1.xml"/><Relationship Id="rId2" Type="http://schemas.openxmlformats.org/officeDocument/2006/relationships/tags" Target="../tags/tag159.xml"/><Relationship Id="rId1" Type="http://schemas.openxmlformats.org/officeDocument/2006/relationships/image" Target="../media/image20.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1.xml"/><Relationship Id="rId2" Type="http://schemas.openxmlformats.org/officeDocument/2006/relationships/tags" Target="../tags/tag160.xml"/><Relationship Id="rId1" Type="http://schemas.openxmlformats.org/officeDocument/2006/relationships/image" Target="../media/image2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tags" Target="../tags/tag16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tags" Target="../tags/tag16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163.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xml"/><Relationship Id="rId1" Type="http://schemas.openxmlformats.org/officeDocument/2006/relationships/tags" Target="../tags/tag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524000" y="1122680"/>
            <a:ext cx="9548495" cy="2387600"/>
          </a:xfrm>
        </p:spPr>
        <p:txBody>
          <a:bodyPr/>
          <a:p>
            <a:r>
              <a:rPr lang="zh-CN" altLang="en-US">
                <a:solidFill>
                  <a:schemeClr val="accent1">
                    <a:lumMod val="75000"/>
                  </a:schemeClr>
                </a:solidFill>
                <a:latin typeface="Times New Roman" panose="02020603050405020304" charset="0"/>
                <a:ea typeface="黑体" panose="02010609060101010101" charset="-122"/>
                <a:cs typeface="Times New Roman" panose="02020603050405020304" charset="0"/>
              </a:rPr>
              <a:t>输入输出</a:t>
            </a:r>
            <a:r>
              <a:rPr lang="zh-CN" altLang="en-US">
                <a:solidFill>
                  <a:schemeClr val="accent1">
                    <a:lumMod val="75000"/>
                  </a:schemeClr>
                </a:solidFill>
                <a:latin typeface="Times New Roman" panose="02020603050405020304" charset="0"/>
                <a:ea typeface="黑体" panose="02010609060101010101" charset="-122"/>
                <a:cs typeface="Times New Roman" panose="02020603050405020304" charset="0"/>
              </a:rPr>
              <a:t>系统</a:t>
            </a:r>
            <a:endParaRPr lang="zh-CN" altLang="en-US">
              <a:solidFill>
                <a:schemeClr val="accent1">
                  <a:lumMod val="75000"/>
                </a:schemeClr>
              </a:solidFill>
              <a:latin typeface="Times New Roman" panose="02020603050405020304" charset="0"/>
              <a:ea typeface="黑体" panose="02010609060101010101" charset="-122"/>
              <a:cs typeface="Times New Roman" panose="02020603050405020304" charset="0"/>
            </a:endParaRPr>
          </a:p>
        </p:txBody>
      </p:sp>
      <p:grpSp>
        <p:nvGrpSpPr>
          <p:cNvPr id="6" name="组合 5"/>
          <p:cNvGrpSpPr/>
          <p:nvPr/>
        </p:nvGrpSpPr>
        <p:grpSpPr>
          <a:xfrm>
            <a:off x="210185" y="87122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91440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95250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913130" y="475615"/>
            <a:ext cx="4098290" cy="368300"/>
          </a:xfrm>
          <a:prstGeom prst="rect">
            <a:avLst/>
          </a:prstGeom>
          <a:noFill/>
        </p:spPr>
        <p:txBody>
          <a:bodyPr wrap="square" rtlCol="0">
            <a:spAutoFit/>
          </a:bodyPr>
          <a:p>
            <a:r>
              <a:rPr lang="zh-CN" altLang="en-US">
                <a:latin typeface="华光魏体_CNKI" panose="02000500000000000000" charset="-122"/>
                <a:ea typeface="华光魏体_CNKI" panose="02000500000000000000" charset="-122"/>
              </a:rPr>
              <a:t>中国海洋大学信息学部</a:t>
            </a:r>
            <a:endParaRPr lang="zh-CN" altLang="en-US">
              <a:latin typeface="华光魏体_CNKI" panose="02000500000000000000" charset="-122"/>
              <a:ea typeface="华光魏体_CNKI" panose="02000500000000000000" charset="-122"/>
            </a:endParaRPr>
          </a:p>
        </p:txBody>
      </p:sp>
      <p:sp>
        <p:nvSpPr>
          <p:cNvPr id="19" name="文本框 18"/>
          <p:cNvSpPr txBox="1"/>
          <p:nvPr/>
        </p:nvSpPr>
        <p:spPr>
          <a:xfrm>
            <a:off x="1198880" y="5375910"/>
            <a:ext cx="4191635" cy="583565"/>
          </a:xfrm>
          <a:prstGeom prst="rect">
            <a:avLst/>
          </a:prstGeom>
          <a:noFill/>
        </p:spPr>
        <p:txBody>
          <a:bodyPr wrap="square" rtlCol="0">
            <a:spAutoFit/>
          </a:bodyPr>
          <a:p>
            <a:r>
              <a:rPr lang="en-US" altLang="zh-CN" sz="3200" b="1">
                <a:gradFill>
                  <a:gsLst>
                    <a:gs pos="0">
                      <a:srgbClr val="7B32B2"/>
                    </a:gs>
                    <a:gs pos="100000">
                      <a:srgbClr val="401A5D"/>
                    </a:gs>
                  </a:gsLst>
                  <a:lin scaled="0"/>
                </a:gradFill>
                <a:latin typeface="Times New Roman" panose="02020603050405020304" charset="0"/>
                <a:cs typeface="Times New Roman" panose="02020603050405020304" charset="0"/>
              </a:rPr>
              <a:t>niejie@ouc.edu.cn</a:t>
            </a:r>
            <a:endParaRPr lang="en-US" altLang="zh-CN" sz="3200" b="1">
              <a:gradFill>
                <a:gsLst>
                  <a:gs pos="0">
                    <a:srgbClr val="7B32B2"/>
                  </a:gs>
                  <a:gs pos="100000">
                    <a:srgbClr val="401A5D"/>
                  </a:gs>
                </a:gsLst>
                <a:lin scaled="0"/>
              </a:gradFill>
              <a:latin typeface="Times New Roman" panose="02020603050405020304" charset="0"/>
              <a:cs typeface="Times New Roman" panose="02020603050405020304" charset="0"/>
            </a:endParaRPr>
          </a:p>
        </p:txBody>
      </p:sp>
      <p:sp>
        <p:nvSpPr>
          <p:cNvPr id="20" name="文本框 19"/>
          <p:cNvSpPr txBox="1"/>
          <p:nvPr/>
        </p:nvSpPr>
        <p:spPr>
          <a:xfrm>
            <a:off x="1198880" y="4850130"/>
            <a:ext cx="2732405" cy="798830"/>
          </a:xfrm>
          <a:prstGeom prst="rect">
            <a:avLst/>
          </a:prstGeom>
          <a:noFill/>
        </p:spPr>
        <p:txBody>
          <a:bodyPr wrap="square" rtlCol="0">
            <a:spAutoFit/>
          </a:bodyPr>
          <a:p>
            <a:r>
              <a:rPr lang="zh-CN" altLang="en-US" sz="2800">
                <a:latin typeface="华光魏体_CNKI" panose="02000500000000000000" charset="-122"/>
                <a:ea typeface="华光魏体_CNKI" panose="02000500000000000000" charset="-122"/>
              </a:rPr>
              <a:t>授课教师：聂婕</a:t>
            </a:r>
            <a:endParaRPr lang="zh-CN" altLang="en-US" sz="2800">
              <a:latin typeface="华光魏体_CNKI" panose="02000500000000000000" charset="-122"/>
              <a:ea typeface="华光魏体_CNKI" panose="02000500000000000000" charset="-122"/>
            </a:endParaRPr>
          </a:p>
          <a:p>
            <a:endParaRPr lang="en-US" altLang="zh-CN"/>
          </a:p>
        </p:txBody>
      </p:sp>
      <p:sp>
        <p:nvSpPr>
          <p:cNvPr id="3" name="文本框 2"/>
          <p:cNvSpPr txBox="1"/>
          <p:nvPr/>
        </p:nvSpPr>
        <p:spPr>
          <a:xfrm>
            <a:off x="3404870" y="1452245"/>
            <a:ext cx="6605905" cy="706755"/>
          </a:xfrm>
          <a:prstGeom prst="rect">
            <a:avLst/>
          </a:prstGeom>
          <a:noFill/>
        </p:spPr>
        <p:txBody>
          <a:bodyPr wrap="square" rtlCol="0">
            <a:spAutoFit/>
          </a:bodyPr>
          <a:p>
            <a:r>
              <a:rPr lang="zh-CN" altLang="en-US" sz="4000">
                <a:latin typeface="华文琥珀" panose="02010800040101010101" charset="-122"/>
                <a:ea typeface="华文琥珀" panose="02010800040101010101" charset="-122"/>
              </a:rPr>
              <a:t>操作系统</a:t>
            </a:r>
            <a:r>
              <a:rPr lang="en-US" altLang="zh-CN" sz="4000">
                <a:latin typeface="华文琥珀" panose="02010800040101010101" charset="-122"/>
                <a:ea typeface="华文琥珀" panose="02010800040101010101" charset="-122"/>
              </a:rPr>
              <a:t> </a:t>
            </a:r>
            <a:r>
              <a:rPr lang="en-US" altLang="zh-CN"/>
              <a:t> </a:t>
            </a:r>
            <a:r>
              <a:rPr lang="en-US" altLang="zh-CN" sz="4000">
                <a:latin typeface="Times New Roman" panose="02020603050405020304" charset="0"/>
                <a:cs typeface="Times New Roman" panose="02020603050405020304" charset="0"/>
              </a:rPr>
              <a:t>Operating System</a:t>
            </a:r>
            <a:endParaRPr lang="en-US" altLang="zh-CN" sz="4000">
              <a:latin typeface="Times New Roman" panose="02020603050405020304" charset="0"/>
              <a:cs typeface="Times New Roman" panose="02020603050405020304" charset="0"/>
            </a:endParaRPr>
          </a:p>
        </p:txBody>
      </p:sp>
      <p:sp>
        <p:nvSpPr>
          <p:cNvPr id="10" name="文本框 9"/>
          <p:cNvSpPr txBox="1"/>
          <p:nvPr/>
        </p:nvSpPr>
        <p:spPr>
          <a:xfrm>
            <a:off x="2152015" y="3769995"/>
            <a:ext cx="8238490" cy="521970"/>
          </a:xfrm>
          <a:prstGeom prst="rect">
            <a:avLst/>
          </a:prstGeom>
          <a:noFill/>
        </p:spPr>
        <p:txBody>
          <a:bodyPr wrap="square" rtlCol="0">
            <a:spAutoFit/>
          </a:bodyPr>
          <a:p>
            <a:pPr algn="ctr"/>
            <a:r>
              <a:rPr lang="en-US" altLang="zh-CN" sz="2800">
                <a:latin typeface="Times New Roman" panose="02020603050405020304" charset="0"/>
                <a:cs typeface="Times New Roman" panose="02020603050405020304" charset="0"/>
              </a:rPr>
              <a:t> Input/Output System (I/O)</a:t>
            </a:r>
            <a:endParaRPr lang="zh-CN" altLang="en-US" sz="2800">
              <a:latin typeface="Times New Roman" panose="02020603050405020304" charset="0"/>
              <a:cs typeface="Times New Roman" panose="02020603050405020304" charset="0"/>
            </a:endParaRPr>
          </a:p>
        </p:txBody>
      </p:sp>
      <p:sp>
        <p:nvSpPr>
          <p:cNvPr id="11" name="文本框 10"/>
          <p:cNvSpPr txBox="1"/>
          <p:nvPr/>
        </p:nvSpPr>
        <p:spPr>
          <a:xfrm>
            <a:off x="1198880" y="6059170"/>
            <a:ext cx="8381365" cy="798830"/>
          </a:xfrm>
          <a:prstGeom prst="rect">
            <a:avLst/>
          </a:prstGeom>
          <a:noFill/>
        </p:spPr>
        <p:txBody>
          <a:bodyPr wrap="square" rtlCol="0">
            <a:spAutoFit/>
          </a:bodyPr>
          <a:p>
            <a:r>
              <a:rPr lang="zh-CN" altLang="en-US" sz="2800">
                <a:latin typeface="华光魏体_CNKI" panose="02000500000000000000" charset="-122"/>
                <a:ea typeface="华光魏体_CNKI" panose="02000500000000000000" charset="-122"/>
              </a:rPr>
              <a:t>办公地点：中国海洋大学西海岸信息南楼</a:t>
            </a:r>
            <a:r>
              <a:rPr lang="en-US" altLang="zh-CN" sz="2800">
                <a:latin typeface="华光魏体_CNKI" panose="02000500000000000000" charset="-122"/>
                <a:ea typeface="华光魏体_CNKI" panose="02000500000000000000" charset="-122"/>
              </a:rPr>
              <a:t>C305</a:t>
            </a:r>
            <a:endParaRPr lang="zh-CN" altLang="en-US" sz="2800">
              <a:latin typeface="华光魏体_CNKI" panose="02000500000000000000" charset="-122"/>
              <a:ea typeface="华光魏体_CNKI" panose="02000500000000000000" charset="-122"/>
            </a:endParaRPr>
          </a:p>
          <a:p>
            <a:endParaRPr lang="en-US" altLang="zh-CN"/>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6.1.3</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系统的模型</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pic>
        <p:nvPicPr>
          <p:cNvPr id="104" name="图片 103"/>
          <p:cNvPicPr>
            <a:picLocks noChangeAspect="1"/>
          </p:cNvPicPr>
          <p:nvPr/>
        </p:nvPicPr>
        <p:blipFill>
          <a:blip r:embed="rId1"/>
          <a:stretch>
            <a:fillRect/>
          </a:stretch>
        </p:blipFill>
        <p:spPr>
          <a:xfrm>
            <a:off x="4325620" y="2192020"/>
            <a:ext cx="7346950" cy="4561205"/>
          </a:xfrm>
          <a:prstGeom prst="rect">
            <a:avLst/>
          </a:prstGeom>
        </p:spPr>
      </p:pic>
      <p:sp>
        <p:nvSpPr>
          <p:cNvPr id="105" name="文本框 104"/>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6" name="文本框 105"/>
          <p:cNvSpPr txBox="1"/>
          <p:nvPr/>
        </p:nvSpPr>
        <p:spPr>
          <a:xfrm>
            <a:off x="850265" y="2521585"/>
            <a:ext cx="3353435" cy="392303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系统的</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000">
                <a:latin typeface="Times New Roman" panose="02020603050405020304" charset="0"/>
                <a:ea typeface="华光魏体_CNKI" panose="02000500000000000000" charset="-122"/>
                <a:cs typeface="Times New Roman" panose="02020603050405020304" charset="0"/>
                <a:sym typeface="+mn-ea"/>
              </a:rPr>
              <a:t>第一层：中断处理</a:t>
            </a:r>
            <a:r>
              <a:rPr lang="zh-CN" altLang="en-US" sz="2000">
                <a:latin typeface="Times New Roman" panose="02020603050405020304" charset="0"/>
                <a:ea typeface="华光魏体_CNKI" panose="02000500000000000000" charset="-122"/>
                <a:cs typeface="Times New Roman" panose="02020603050405020304" charset="0"/>
                <a:sym typeface="+mn-ea"/>
              </a:rPr>
              <a:t>程序</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a:latin typeface="Times New Roman" panose="02020603050405020304" charset="0"/>
                <a:ea typeface="华光魏体_CNKI" panose="02000500000000000000" charset="-122"/>
                <a:cs typeface="Times New Roman" panose="02020603050405020304" charset="0"/>
                <a:sym typeface="+mn-ea"/>
              </a:rPr>
              <a:t>是</a:t>
            </a:r>
            <a:r>
              <a:rPr lang="en-US" altLang="zh-CN">
                <a:latin typeface="Times New Roman" panose="02020603050405020304" charset="0"/>
                <a:ea typeface="华光魏体_CNKI" panose="02000500000000000000" charset="-122"/>
                <a:cs typeface="Times New Roman" panose="02020603050405020304" charset="0"/>
                <a:sym typeface="+mn-ea"/>
              </a:rPr>
              <a:t>I/O</a:t>
            </a:r>
            <a:r>
              <a:rPr lang="zh-CN" altLang="en-US">
                <a:latin typeface="Times New Roman" panose="02020603050405020304" charset="0"/>
                <a:ea typeface="华光魏体_CNKI" panose="02000500000000000000" charset="-122"/>
                <a:cs typeface="Times New Roman" panose="02020603050405020304" charset="0"/>
                <a:sym typeface="+mn-ea"/>
              </a:rPr>
              <a:t>系统的底层，直接和硬件交互；在</a:t>
            </a:r>
            <a:r>
              <a:rPr lang="en-US" altLang="zh-CN">
                <a:latin typeface="Times New Roman" panose="02020603050405020304" charset="0"/>
                <a:ea typeface="华光魏体_CNKI" panose="02000500000000000000" charset="-122"/>
                <a:cs typeface="Times New Roman" panose="02020603050405020304" charset="0"/>
                <a:sym typeface="+mn-ea"/>
              </a:rPr>
              <a:t>I/O</a:t>
            </a:r>
            <a:r>
              <a:rPr lang="zh-CN" altLang="en-US">
                <a:latin typeface="Times New Roman" panose="02020603050405020304" charset="0"/>
                <a:ea typeface="华光魏体_CNKI" panose="02000500000000000000" charset="-122"/>
                <a:cs typeface="Times New Roman" panose="02020603050405020304" charset="0"/>
                <a:sym typeface="+mn-ea"/>
              </a:rPr>
              <a:t>设备发来中断信号，中断硬件做了初步处理，直接转向中断处理程序。</a:t>
            </a:r>
            <a:endParaRPr lang="zh-CN" altLang="en-US">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a:latin typeface="Times New Roman" panose="02020603050405020304" charset="0"/>
                <a:ea typeface="华光魏体_CNKI" panose="02000500000000000000" charset="-122"/>
                <a:cs typeface="Times New Roman" panose="02020603050405020304" charset="0"/>
                <a:sym typeface="+mn-ea"/>
              </a:rPr>
              <a:t>OS</a:t>
            </a:r>
            <a:r>
              <a:rPr lang="zh-CN" altLang="en-US">
                <a:latin typeface="Times New Roman" panose="02020603050405020304" charset="0"/>
                <a:ea typeface="华光魏体_CNKI" panose="02000500000000000000" charset="-122"/>
                <a:cs typeface="Times New Roman" panose="02020603050405020304" charset="0"/>
                <a:sym typeface="+mn-ea"/>
              </a:rPr>
              <a:t>首先保存现场，再转入中断处理程序，处理完成后恢复中断进程的环境；</a:t>
            </a:r>
            <a:endParaRPr lang="zh-CN" altLang="en-US">
              <a:latin typeface="Times New Roman" panose="02020603050405020304" charset="0"/>
              <a:ea typeface="华光魏体_CNKI" panose="02000500000000000000" charset="-122"/>
              <a:cs typeface="Times New Roman" panose="02020603050405020304" charset="0"/>
              <a:sym typeface="+mn-ea"/>
            </a:endParaRPr>
          </a:p>
        </p:txBody>
      </p:sp>
      <p:sp>
        <p:nvSpPr>
          <p:cNvPr id="10" name="矩形 9"/>
          <p:cNvSpPr/>
          <p:nvPr/>
        </p:nvSpPr>
        <p:spPr>
          <a:xfrm>
            <a:off x="4552950" y="4625340"/>
            <a:ext cx="6985000" cy="45720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5077460"/>
          </a:xfrm>
          <a:prstGeom prst="rect">
            <a:avLst/>
          </a:prstGeom>
          <a:noFill/>
        </p:spPr>
        <p:txBody>
          <a:bodyPr wrap="square" rtlCol="0">
            <a:spAutoFit/>
          </a:bodyPr>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6.1 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系统的功能、模型和接口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6.2 </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设备和设备控制器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6.3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中断机构和中断处理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6.4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设备驱动程序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6.5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与设备无关的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6.6 </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用户层的</a:t>
            </a: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软件</a:t>
            </a: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6.7 </a:t>
            </a:r>
            <a:r>
              <a:rPr lang="zh-CN" altLang="en-US" sz="2400">
                <a:latin typeface="Times New Roman" panose="02020603050405020304" charset="0"/>
                <a:ea typeface="华光魏体_CNKI" panose="02000500000000000000" charset="-122"/>
                <a:cs typeface="Times New Roman" panose="02020603050405020304" charset="0"/>
                <a:sym typeface="+mn-ea"/>
              </a:rPr>
              <a:t>缓冲区管理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6.8 </a:t>
            </a:r>
            <a:r>
              <a:rPr lang="zh-CN" altLang="en-US" sz="2400">
                <a:latin typeface="Times New Roman" panose="02020603050405020304" charset="0"/>
                <a:ea typeface="华光魏体_CNKI" panose="02000500000000000000" charset="-122"/>
                <a:cs typeface="Times New Roman" panose="02020603050405020304" charset="0"/>
                <a:sym typeface="+mn-ea"/>
              </a:rPr>
              <a:t>磁盘存储器的性能和调度</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输入输出</a:t>
            </a:r>
            <a:r>
              <a:rPr lang="zh-CN" altLang="en-US" sz="4400">
                <a:latin typeface="华光魏体_CNKI" panose="02000500000000000000" charset="-122"/>
                <a:ea typeface="华光魏体_CNKI" panose="02000500000000000000" charset="-122"/>
              </a:rPr>
              <a:t>系统</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346315" y="2019300"/>
            <a:ext cx="3947795" cy="398780"/>
          </a:xfrm>
          <a:prstGeom prst="rect">
            <a:avLst/>
          </a:prstGeom>
          <a:noFill/>
          <a:ln w="22225">
            <a:solidFill>
              <a:srgbClr val="00B050"/>
            </a:solidFill>
            <a:prstDash val="sysDash"/>
          </a:ln>
        </p:spPr>
        <p:txBody>
          <a:bodyPr wrap="square" rtlCol="0">
            <a:spAutoFit/>
          </a:bodyPr>
          <a:p>
            <a:pPr algn="ct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系统的基本概念和模型</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18" name="直接箭头连接符 17"/>
          <p:cNvCxnSpPr/>
          <p:nvPr/>
        </p:nvCxnSpPr>
        <p:spPr>
          <a:xfrm>
            <a:off x="654939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446530" y="2577465"/>
            <a:ext cx="4791710" cy="263715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nvCxnSpPr>
        <p:spPr>
          <a:xfrm>
            <a:off x="6549390" y="383222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339965" y="3606800"/>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按照</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系统的模型自底向上的顺序进行</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介绍</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sp>
        <p:nvSpPr>
          <p:cNvPr id="16" name="矩形 15"/>
          <p:cNvSpPr/>
          <p:nvPr/>
        </p:nvSpPr>
        <p:spPr>
          <a:xfrm>
            <a:off x="1446530" y="52952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440180" y="584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412990" y="5009515"/>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在存储系统中的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磁盘缓冲（</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Disk Cache</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对应了内存对</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的</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支持</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1" name="直接箭头连接符 20"/>
          <p:cNvCxnSpPr/>
          <p:nvPr/>
        </p:nvCxnSpPr>
        <p:spPr>
          <a:xfrm>
            <a:off x="6616065" y="5514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412990" y="58413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一个典型的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3" name="直接箭头连接符 22"/>
          <p:cNvCxnSpPr/>
          <p:nvPr/>
        </p:nvCxnSpPr>
        <p:spPr>
          <a:xfrm>
            <a:off x="6622415" y="6022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972185" y="1697990"/>
            <a:ext cx="1107567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用户层的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软件：包括帮助用户进程实现</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系统调用的库函数</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和</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假脱机系统</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怎么理解</a:t>
            </a:r>
            <a:r>
              <a:rPr lang="zh-CN" altLang="en-US"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系统调用和库函数</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实际上，大部分</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都放在了操作系统中，只有很小的一部分在用户层，这是因为用户需要获得</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OS</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的支持，也就是说，用户需要调用操作系统的</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功能，因此为了实现系统调用（</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system call</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），我们在用户层设计了库函数，来支持用户调用操作系统；这些库函数和用户程序一起链接装入；系统调用是一个中介过程；在</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UNIX</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系统中，系统调用和库函数一一对应；在</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Windows</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系统中，其设计了</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Win32 API</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的接口，和库函数并非一一对应；</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系统调用和普通调用的</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差别：</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系统调用：陷入；软中断</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内核和库函数的关系：</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内核是</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OS</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的基本功能，库函数扩展了内核，使得用户能够取得</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OS</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服务；</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6.6 </a:t>
            </a:r>
            <a:r>
              <a:rPr lang="zh-CN" altLang="en-US" sz="4400">
                <a:latin typeface="华光魏体_CNKI" panose="02000500000000000000" charset="-122"/>
                <a:ea typeface="华光魏体_CNKI" panose="02000500000000000000" charset="-122"/>
              </a:rPr>
              <a:t>用户层的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972185" y="1697990"/>
            <a:ext cx="1107567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用户层的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软件：包括帮助用户进程实现</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系统调用的库函数</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和</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假脱机系统</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假脱机（</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Spooling</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系统：</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6.6 </a:t>
            </a:r>
            <a:r>
              <a:rPr lang="zh-CN" altLang="en-US" sz="4400">
                <a:latin typeface="华光魏体_CNKI" panose="02000500000000000000" charset="-122"/>
                <a:ea typeface="华光魏体_CNKI" panose="02000500000000000000" charset="-122"/>
              </a:rPr>
              <a:t>用户层的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pic>
        <p:nvPicPr>
          <p:cNvPr id="1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0265" y="3128418"/>
            <a:ext cx="594360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7463155" y="3130550"/>
            <a:ext cx="4481195" cy="100012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回忆一下曾经讲过的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真脱机</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输入输出系统</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输入：纸带装入纸带机，在外围机的控制下，将数据装入磁带</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磁盘上。</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从磁带</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磁盘上高速调入内存；</a:t>
            </a:r>
            <a:endParaRPr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输出：</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将计算结果装入磁盘，再借助外围机将其输出（</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打印）。</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3" name="文本框 2"/>
          <p:cNvSpPr txBox="1"/>
          <p:nvPr/>
        </p:nvSpPr>
        <p:spPr>
          <a:xfrm>
            <a:off x="381000" y="5337810"/>
            <a:ext cx="7082155" cy="885825"/>
          </a:xfrm>
          <a:prstGeom prst="rect">
            <a:avLst/>
          </a:prstGeom>
          <a:noFill/>
        </p:spPr>
        <p:txBody>
          <a:bodyPr wrap="square" rtlCol="0">
            <a:noAutofit/>
          </a:bodyPr>
          <a:p>
            <a:pPr marL="342900" indent="-342900">
              <a:lnSpc>
                <a:spcPct val="150000"/>
              </a:lnSpc>
              <a:buFont typeface="Wingdings" panose="05000000000000000000" charset="0"/>
              <a:buChar char="u"/>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是否可以设计一个进程，来模拟外围机的工作</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呢？</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967105" y="1697990"/>
            <a:ext cx="1107567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用户层的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软件：包括帮助用户进程实现</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系统调用的库函数</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和</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假脱机系统</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Spooling）系统</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Simultaneous Peripheral Operation On-Line</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；联机情况下同时外围</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操作；</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6.6 </a:t>
            </a:r>
            <a:r>
              <a:rPr lang="zh-CN" altLang="en-US" sz="4400">
                <a:latin typeface="华光魏体_CNKI" panose="02000500000000000000" charset="-122"/>
                <a:ea typeface="华光魏体_CNKI" panose="02000500000000000000" charset="-122"/>
              </a:rPr>
              <a:t>用户层的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11" name="圆角矩形 10"/>
          <p:cNvSpPr/>
          <p:nvPr/>
        </p:nvSpPr>
        <p:spPr>
          <a:xfrm>
            <a:off x="1413510" y="4035425"/>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输入设备</a:t>
            </a:r>
            <a:r>
              <a:rPr lang="en-US" altLang="zh-CN"/>
              <a:t>1</a:t>
            </a:r>
            <a:endParaRPr lang="en-US" altLang="zh-CN"/>
          </a:p>
        </p:txBody>
      </p:sp>
      <p:sp>
        <p:nvSpPr>
          <p:cNvPr id="12" name="圆角矩形 11"/>
          <p:cNvSpPr/>
          <p:nvPr/>
        </p:nvSpPr>
        <p:spPr>
          <a:xfrm>
            <a:off x="1413510" y="4697730"/>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输入设备</a:t>
            </a:r>
            <a:r>
              <a:rPr lang="en-US" altLang="zh-CN"/>
              <a:t>n</a:t>
            </a:r>
            <a:endParaRPr lang="en-US" altLang="zh-CN"/>
          </a:p>
        </p:txBody>
      </p:sp>
      <p:sp>
        <p:nvSpPr>
          <p:cNvPr id="16" name="圆角矩形 15"/>
          <p:cNvSpPr/>
          <p:nvPr/>
        </p:nvSpPr>
        <p:spPr>
          <a:xfrm>
            <a:off x="3233420" y="4040505"/>
            <a:ext cx="579120" cy="1136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通道</a:t>
            </a:r>
            <a:endParaRPr lang="zh-CN" altLang="en-US"/>
          </a:p>
        </p:txBody>
      </p:sp>
      <p:sp>
        <p:nvSpPr>
          <p:cNvPr id="17" name="圆柱形 16"/>
          <p:cNvSpPr/>
          <p:nvPr/>
        </p:nvSpPr>
        <p:spPr>
          <a:xfrm>
            <a:off x="4277360" y="4057015"/>
            <a:ext cx="1163955" cy="484505"/>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a:t>输入</a:t>
            </a:r>
            <a:r>
              <a:rPr lang="zh-CN" altLang="en-US"/>
              <a:t>井</a:t>
            </a:r>
            <a:endParaRPr lang="zh-CN" altLang="en-US"/>
          </a:p>
        </p:txBody>
      </p:sp>
      <p:sp>
        <p:nvSpPr>
          <p:cNvPr id="19" name="圆柱形 18"/>
          <p:cNvSpPr/>
          <p:nvPr/>
        </p:nvSpPr>
        <p:spPr>
          <a:xfrm>
            <a:off x="4277360" y="4648200"/>
            <a:ext cx="1163955" cy="484505"/>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输</a:t>
            </a:r>
            <a:r>
              <a:rPr lang="zh-CN" altLang="en-US"/>
              <a:t>出井</a:t>
            </a:r>
            <a:endParaRPr lang="zh-CN" altLang="en-US"/>
          </a:p>
        </p:txBody>
      </p:sp>
      <p:sp>
        <p:nvSpPr>
          <p:cNvPr id="20" name="圆角矩形 19"/>
          <p:cNvSpPr/>
          <p:nvPr/>
        </p:nvSpPr>
        <p:spPr>
          <a:xfrm>
            <a:off x="6911975" y="4035425"/>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a:t>
            </a:r>
            <a:r>
              <a:rPr lang="zh-CN" altLang="en-US"/>
              <a:t>出设备</a:t>
            </a:r>
            <a:r>
              <a:rPr lang="en-US" altLang="zh-CN"/>
              <a:t>1</a:t>
            </a:r>
            <a:endParaRPr lang="en-US" altLang="zh-CN"/>
          </a:p>
        </p:txBody>
      </p:sp>
      <p:sp>
        <p:nvSpPr>
          <p:cNvPr id="21" name="圆角矩形 20"/>
          <p:cNvSpPr/>
          <p:nvPr/>
        </p:nvSpPr>
        <p:spPr>
          <a:xfrm>
            <a:off x="6935470" y="4666615"/>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a:t>
            </a:r>
            <a:r>
              <a:rPr lang="zh-CN" altLang="en-US"/>
              <a:t>出设备</a:t>
            </a:r>
            <a:r>
              <a:rPr lang="en-US" altLang="zh-CN"/>
              <a:t>n</a:t>
            </a:r>
            <a:endParaRPr lang="en-US" altLang="zh-CN"/>
          </a:p>
        </p:txBody>
      </p:sp>
      <p:sp>
        <p:nvSpPr>
          <p:cNvPr id="22" name="圆角矩形 21"/>
          <p:cNvSpPr/>
          <p:nvPr/>
        </p:nvSpPr>
        <p:spPr>
          <a:xfrm>
            <a:off x="5846445" y="4064000"/>
            <a:ext cx="579120" cy="1136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通道</a:t>
            </a:r>
            <a:endParaRPr lang="zh-CN" altLang="en-US"/>
          </a:p>
        </p:txBody>
      </p:sp>
      <p:sp>
        <p:nvSpPr>
          <p:cNvPr id="23" name="矩形 22"/>
          <p:cNvSpPr/>
          <p:nvPr/>
        </p:nvSpPr>
        <p:spPr>
          <a:xfrm>
            <a:off x="1412875" y="5360035"/>
            <a:ext cx="7123430" cy="6013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内存</a:t>
            </a:r>
            <a:endParaRPr lang="zh-CN" altLang="en-US"/>
          </a:p>
        </p:txBody>
      </p:sp>
      <p:sp>
        <p:nvSpPr>
          <p:cNvPr id="24" name="文本框 23"/>
          <p:cNvSpPr txBox="1"/>
          <p:nvPr/>
        </p:nvSpPr>
        <p:spPr>
          <a:xfrm>
            <a:off x="2851785" y="5403850"/>
            <a:ext cx="1445260" cy="514350"/>
          </a:xfrm>
          <a:prstGeom prst="rect">
            <a:avLst/>
          </a:prstGeom>
          <a:solidFill>
            <a:schemeClr val="accent3"/>
          </a:solidFill>
        </p:spPr>
        <p:txBody>
          <a:bodyPr wrap="square" rtlCol="0">
            <a:noAutofit/>
          </a:bodyPr>
          <a:p>
            <a:pPr indent="0">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输入缓冲区</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26" name="文本框 25"/>
          <p:cNvSpPr txBox="1"/>
          <p:nvPr/>
        </p:nvSpPr>
        <p:spPr>
          <a:xfrm>
            <a:off x="5625465" y="5403850"/>
            <a:ext cx="1445260"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输</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出缓冲区</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27" name="矩形 26"/>
          <p:cNvSpPr/>
          <p:nvPr/>
        </p:nvSpPr>
        <p:spPr>
          <a:xfrm>
            <a:off x="1413510" y="6121400"/>
            <a:ext cx="7123430" cy="6013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CPU</a:t>
            </a:r>
            <a:endParaRPr lang="en-US" altLang="zh-CN"/>
          </a:p>
        </p:txBody>
      </p:sp>
      <p:sp>
        <p:nvSpPr>
          <p:cNvPr id="28" name="文本框 27"/>
          <p:cNvSpPr txBox="1"/>
          <p:nvPr/>
        </p:nvSpPr>
        <p:spPr>
          <a:xfrm>
            <a:off x="2851785" y="6189345"/>
            <a:ext cx="1445260" cy="514350"/>
          </a:xfrm>
          <a:prstGeom prst="rect">
            <a:avLst/>
          </a:prstGeom>
          <a:solidFill>
            <a:schemeClr val="accent3"/>
          </a:solidFill>
        </p:spPr>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输入</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30" name="文本框 29"/>
          <p:cNvSpPr txBox="1"/>
          <p:nvPr/>
        </p:nvSpPr>
        <p:spPr>
          <a:xfrm>
            <a:off x="5621655" y="6173470"/>
            <a:ext cx="1445260"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输出</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31" name="直接箭头连接符 30"/>
          <p:cNvCxnSpPr/>
          <p:nvPr/>
        </p:nvCxnSpPr>
        <p:spPr>
          <a:xfrm>
            <a:off x="5367655" y="5107940"/>
            <a:ext cx="667385" cy="300990"/>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4" idx="0"/>
          </p:cNvCxnSpPr>
          <p:nvPr/>
        </p:nvCxnSpPr>
        <p:spPr>
          <a:xfrm flipV="1">
            <a:off x="3552190" y="4466590"/>
            <a:ext cx="701040" cy="937260"/>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812540" y="3727450"/>
            <a:ext cx="1087120" cy="387985"/>
          </a:xfrm>
          <a:prstGeom prst="rect">
            <a:avLst/>
          </a:prstGeom>
          <a:noFill/>
        </p:spPr>
        <p:txBody>
          <a:bodyPr wrap="square" rtlCol="0">
            <a:no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②</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35" name="文本框 34"/>
          <p:cNvSpPr txBox="1"/>
          <p:nvPr/>
        </p:nvSpPr>
        <p:spPr>
          <a:xfrm>
            <a:off x="8695690" y="3660775"/>
            <a:ext cx="3404870" cy="1732280"/>
          </a:xfrm>
          <a:prstGeom prst="rect">
            <a:avLst/>
          </a:prstGeom>
          <a:noFill/>
        </p:spPr>
        <p:txBody>
          <a:bodyPr wrap="square" rtlCol="0">
            <a:noAutofit/>
          </a:bodyPr>
          <a:p>
            <a:pPr indent="0">
              <a:lnSpc>
                <a:spcPct val="100000"/>
              </a:lnSpc>
              <a:buFont typeface="Wingdings" panose="05000000000000000000" charset="0"/>
              <a:buNone/>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①</a:t>
            </a:r>
            <a:r>
              <a:rPr lang="en-US" altLang="zh-CN"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输入进程控制输入设备输入至内存的输入缓冲区，其后再将数据存入磁盘上的输入井；</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Font typeface="Wingdings" panose="05000000000000000000" charset="0"/>
              <a:buNone/>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②用户进程直接从输入井读入数据；这个过程由井管理程序负责；</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Font typeface="Wingdings" panose="05000000000000000000" charset="0"/>
              <a:buNone/>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③用户将数据通过井管理程序输出到输出井；</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Font typeface="Wingdings" panose="05000000000000000000" charset="0"/>
              <a:buNone/>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④待输出设备空闲时，输出进程从输出井将数据读入内存的输出缓冲区，再将数据输出。</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36" name="文本框 35"/>
          <p:cNvSpPr txBox="1"/>
          <p:nvPr/>
        </p:nvSpPr>
        <p:spPr>
          <a:xfrm>
            <a:off x="4081780" y="3300730"/>
            <a:ext cx="1445260" cy="514350"/>
          </a:xfrm>
          <a:prstGeom prst="rect">
            <a:avLst/>
          </a:prstGeom>
        </p:spPr>
        <p:style>
          <a:lnRef idx="3">
            <a:schemeClr val="lt1"/>
          </a:lnRef>
          <a:fillRef idx="1">
            <a:schemeClr val="accent6"/>
          </a:fillRef>
          <a:effectRef idx="1">
            <a:schemeClr val="accent6"/>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井管理</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37" name="文本框 36"/>
          <p:cNvSpPr txBox="1"/>
          <p:nvPr/>
        </p:nvSpPr>
        <p:spPr>
          <a:xfrm>
            <a:off x="6497955" y="3300730"/>
            <a:ext cx="1445260"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用户</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作业</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38" name="直接箭头连接符 37"/>
          <p:cNvCxnSpPr/>
          <p:nvPr/>
        </p:nvCxnSpPr>
        <p:spPr>
          <a:xfrm>
            <a:off x="5549265" y="3606165"/>
            <a:ext cx="94551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4121785" y="3676650"/>
            <a:ext cx="354965" cy="76517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3883025" y="4565650"/>
            <a:ext cx="1087120" cy="387985"/>
          </a:xfrm>
          <a:prstGeom prst="rect">
            <a:avLst/>
          </a:prstGeom>
          <a:noFill/>
          <a:ln>
            <a:noFill/>
            <a:bevel/>
          </a:ln>
        </p:spPr>
        <p:txBody>
          <a:bodyPr wrap="square" rtlCol="0">
            <a:no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①</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cxnSp>
        <p:nvCxnSpPr>
          <p:cNvPr id="41" name="直接箭头连接符 40"/>
          <p:cNvCxnSpPr>
            <a:endCxn id="19" idx="4"/>
          </p:cNvCxnSpPr>
          <p:nvPr/>
        </p:nvCxnSpPr>
        <p:spPr>
          <a:xfrm>
            <a:off x="5247640" y="3846195"/>
            <a:ext cx="171450" cy="104457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361940" y="3933190"/>
            <a:ext cx="1087120" cy="387985"/>
          </a:xfrm>
          <a:prstGeom prst="rect">
            <a:avLst/>
          </a:prstGeom>
          <a:noFill/>
        </p:spPr>
        <p:txBody>
          <a:bodyPr wrap="square" rtlCol="0">
            <a:no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③</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cxnSp>
        <p:nvCxnSpPr>
          <p:cNvPr id="43" name="直接箭头连接符 42"/>
          <p:cNvCxnSpPr>
            <a:endCxn id="22" idx="2"/>
          </p:cNvCxnSpPr>
          <p:nvPr/>
        </p:nvCxnSpPr>
        <p:spPr>
          <a:xfrm flipV="1">
            <a:off x="6018530" y="5200650"/>
            <a:ext cx="117475" cy="19240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5247640" y="4974590"/>
            <a:ext cx="634365" cy="645160"/>
          </a:xfrm>
          <a:prstGeom prst="rect">
            <a:avLst/>
          </a:prstGeom>
          <a:noFill/>
        </p:spPr>
        <p:txBody>
          <a:bodyPr wrap="square" rtlCol="0" anchor="t">
            <a:sp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④</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967105" y="1697990"/>
            <a:ext cx="1107567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用户层的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软件：包括帮助用户进程实现</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系统调用的库函数</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和</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假脱机系统</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Spooling）系统</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Simultaneous Peripheral Operation On-Line</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；联机情况下同时外围</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操作；</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6.6 </a:t>
            </a:r>
            <a:r>
              <a:rPr lang="zh-CN" altLang="en-US" sz="4400">
                <a:latin typeface="华光魏体_CNKI" panose="02000500000000000000" charset="-122"/>
                <a:ea typeface="华光魏体_CNKI" panose="02000500000000000000" charset="-122"/>
              </a:rPr>
              <a:t>用户层的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11" name="圆角矩形 10"/>
          <p:cNvSpPr/>
          <p:nvPr/>
        </p:nvSpPr>
        <p:spPr>
          <a:xfrm>
            <a:off x="1413510" y="4035425"/>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输入设备</a:t>
            </a:r>
            <a:r>
              <a:rPr lang="en-US" altLang="zh-CN"/>
              <a:t>1</a:t>
            </a:r>
            <a:endParaRPr lang="en-US" altLang="zh-CN"/>
          </a:p>
        </p:txBody>
      </p:sp>
      <p:sp>
        <p:nvSpPr>
          <p:cNvPr id="12" name="圆角矩形 11"/>
          <p:cNvSpPr/>
          <p:nvPr/>
        </p:nvSpPr>
        <p:spPr>
          <a:xfrm>
            <a:off x="1413510" y="4697730"/>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输入设备</a:t>
            </a:r>
            <a:r>
              <a:rPr lang="en-US" altLang="zh-CN"/>
              <a:t>n</a:t>
            </a:r>
            <a:endParaRPr lang="en-US" altLang="zh-CN"/>
          </a:p>
        </p:txBody>
      </p:sp>
      <p:sp>
        <p:nvSpPr>
          <p:cNvPr id="16" name="圆角矩形 15"/>
          <p:cNvSpPr/>
          <p:nvPr/>
        </p:nvSpPr>
        <p:spPr>
          <a:xfrm>
            <a:off x="3233420" y="4040505"/>
            <a:ext cx="579120" cy="1136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通道</a:t>
            </a:r>
            <a:endParaRPr lang="zh-CN" altLang="en-US"/>
          </a:p>
        </p:txBody>
      </p:sp>
      <p:sp>
        <p:nvSpPr>
          <p:cNvPr id="17" name="圆柱形 16"/>
          <p:cNvSpPr/>
          <p:nvPr/>
        </p:nvSpPr>
        <p:spPr>
          <a:xfrm>
            <a:off x="4277360" y="4057015"/>
            <a:ext cx="1163955" cy="484505"/>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a:t>输入</a:t>
            </a:r>
            <a:r>
              <a:rPr lang="zh-CN" altLang="en-US"/>
              <a:t>井</a:t>
            </a:r>
            <a:endParaRPr lang="zh-CN" altLang="en-US"/>
          </a:p>
        </p:txBody>
      </p:sp>
      <p:sp>
        <p:nvSpPr>
          <p:cNvPr id="19" name="圆柱形 18"/>
          <p:cNvSpPr/>
          <p:nvPr/>
        </p:nvSpPr>
        <p:spPr>
          <a:xfrm>
            <a:off x="4277360" y="4648200"/>
            <a:ext cx="1163955" cy="484505"/>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输</a:t>
            </a:r>
            <a:r>
              <a:rPr lang="zh-CN" altLang="en-US"/>
              <a:t>出井</a:t>
            </a:r>
            <a:endParaRPr lang="zh-CN" altLang="en-US"/>
          </a:p>
        </p:txBody>
      </p:sp>
      <p:sp>
        <p:nvSpPr>
          <p:cNvPr id="20" name="圆角矩形 19"/>
          <p:cNvSpPr/>
          <p:nvPr/>
        </p:nvSpPr>
        <p:spPr>
          <a:xfrm>
            <a:off x="6911975" y="4035425"/>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a:t>
            </a:r>
            <a:r>
              <a:rPr lang="zh-CN" altLang="en-US"/>
              <a:t>出设备</a:t>
            </a:r>
            <a:r>
              <a:rPr lang="en-US" altLang="zh-CN"/>
              <a:t>1</a:t>
            </a:r>
            <a:endParaRPr lang="en-US" altLang="zh-CN"/>
          </a:p>
        </p:txBody>
      </p:sp>
      <p:sp>
        <p:nvSpPr>
          <p:cNvPr id="21" name="圆角矩形 20"/>
          <p:cNvSpPr/>
          <p:nvPr/>
        </p:nvSpPr>
        <p:spPr>
          <a:xfrm>
            <a:off x="6935470" y="4666615"/>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a:t>
            </a:r>
            <a:r>
              <a:rPr lang="zh-CN" altLang="en-US"/>
              <a:t>出设备</a:t>
            </a:r>
            <a:r>
              <a:rPr lang="en-US" altLang="zh-CN"/>
              <a:t>n</a:t>
            </a:r>
            <a:endParaRPr lang="en-US" altLang="zh-CN"/>
          </a:p>
        </p:txBody>
      </p:sp>
      <p:sp>
        <p:nvSpPr>
          <p:cNvPr id="22" name="圆角矩形 21"/>
          <p:cNvSpPr/>
          <p:nvPr/>
        </p:nvSpPr>
        <p:spPr>
          <a:xfrm>
            <a:off x="5846445" y="4064000"/>
            <a:ext cx="579120" cy="1136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通道</a:t>
            </a:r>
            <a:endParaRPr lang="zh-CN" altLang="en-US"/>
          </a:p>
        </p:txBody>
      </p:sp>
      <p:sp>
        <p:nvSpPr>
          <p:cNvPr id="23" name="矩形 22"/>
          <p:cNvSpPr/>
          <p:nvPr/>
        </p:nvSpPr>
        <p:spPr>
          <a:xfrm>
            <a:off x="1412875" y="5360035"/>
            <a:ext cx="7123430" cy="6013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内存</a:t>
            </a:r>
            <a:endParaRPr lang="zh-CN" altLang="en-US"/>
          </a:p>
        </p:txBody>
      </p:sp>
      <p:sp>
        <p:nvSpPr>
          <p:cNvPr id="24" name="文本框 23"/>
          <p:cNvSpPr txBox="1"/>
          <p:nvPr/>
        </p:nvSpPr>
        <p:spPr>
          <a:xfrm>
            <a:off x="2851785" y="5403850"/>
            <a:ext cx="1445260" cy="514350"/>
          </a:xfrm>
          <a:prstGeom prst="rect">
            <a:avLst/>
          </a:prstGeom>
          <a:solidFill>
            <a:schemeClr val="accent3"/>
          </a:solidFill>
        </p:spPr>
        <p:txBody>
          <a:bodyPr wrap="square" rtlCol="0">
            <a:noAutofit/>
          </a:bodyPr>
          <a:p>
            <a:pPr indent="0">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输入缓冲区</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26" name="文本框 25"/>
          <p:cNvSpPr txBox="1"/>
          <p:nvPr/>
        </p:nvSpPr>
        <p:spPr>
          <a:xfrm>
            <a:off x="5625465" y="5403850"/>
            <a:ext cx="1445260"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输</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出缓冲区</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27" name="矩形 26"/>
          <p:cNvSpPr/>
          <p:nvPr/>
        </p:nvSpPr>
        <p:spPr>
          <a:xfrm>
            <a:off x="1413510" y="6121400"/>
            <a:ext cx="7123430" cy="6013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CPU</a:t>
            </a:r>
            <a:endParaRPr lang="en-US" altLang="zh-CN"/>
          </a:p>
        </p:txBody>
      </p:sp>
      <p:sp>
        <p:nvSpPr>
          <p:cNvPr id="28" name="文本框 27"/>
          <p:cNvSpPr txBox="1"/>
          <p:nvPr/>
        </p:nvSpPr>
        <p:spPr>
          <a:xfrm>
            <a:off x="2851785" y="6189345"/>
            <a:ext cx="1445260" cy="514350"/>
          </a:xfrm>
          <a:prstGeom prst="rect">
            <a:avLst/>
          </a:prstGeom>
          <a:solidFill>
            <a:schemeClr val="accent3"/>
          </a:solidFill>
        </p:spPr>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输入</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30" name="文本框 29"/>
          <p:cNvSpPr txBox="1"/>
          <p:nvPr/>
        </p:nvSpPr>
        <p:spPr>
          <a:xfrm>
            <a:off x="5621655" y="6173470"/>
            <a:ext cx="1445260"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输出</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31" name="直接箭头连接符 30"/>
          <p:cNvCxnSpPr/>
          <p:nvPr/>
        </p:nvCxnSpPr>
        <p:spPr>
          <a:xfrm>
            <a:off x="5367655" y="5107940"/>
            <a:ext cx="667385" cy="300990"/>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4" idx="0"/>
          </p:cNvCxnSpPr>
          <p:nvPr/>
        </p:nvCxnSpPr>
        <p:spPr>
          <a:xfrm flipV="1">
            <a:off x="3552190" y="4466590"/>
            <a:ext cx="701040" cy="937260"/>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812540" y="3727450"/>
            <a:ext cx="1087120" cy="387985"/>
          </a:xfrm>
          <a:prstGeom prst="rect">
            <a:avLst/>
          </a:prstGeom>
          <a:noFill/>
        </p:spPr>
        <p:txBody>
          <a:bodyPr wrap="square" rtlCol="0">
            <a:no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②</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35" name="文本框 34"/>
          <p:cNvSpPr txBox="1"/>
          <p:nvPr/>
        </p:nvSpPr>
        <p:spPr>
          <a:xfrm>
            <a:off x="8695690" y="3660775"/>
            <a:ext cx="3404870" cy="1732280"/>
          </a:xfrm>
          <a:prstGeom prst="rect">
            <a:avLst/>
          </a:prstGeom>
          <a:noFill/>
        </p:spPr>
        <p:txBody>
          <a:bodyPr wrap="square" rtlCol="0">
            <a:noAutofit/>
          </a:bodyPr>
          <a:p>
            <a:pPr indent="0">
              <a:lnSpc>
                <a:spcPct val="100000"/>
              </a:lnSpc>
              <a:buFont typeface="Wingdings" panose="05000000000000000000" charset="0"/>
              <a:buNone/>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主要</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组成：</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00000"/>
              </a:lnSpc>
              <a:buFont typeface="Wingdings" panose="05000000000000000000" charset="0"/>
              <a:buChar char="p"/>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输入井和输出井：在硬盘上分出的空间进行数据</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存储；</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00000"/>
              </a:lnSpc>
              <a:buFont typeface="Wingdings" panose="05000000000000000000" charset="0"/>
              <a:buChar char="p"/>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输入缓冲区和输出缓冲区：数据的中转</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站；</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00000"/>
              </a:lnSpc>
              <a:buFont typeface="Wingdings" panose="05000000000000000000" charset="0"/>
              <a:buChar char="p"/>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输入进程和输出进程：模拟两台</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外围机；</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00000"/>
              </a:lnSpc>
              <a:buFont typeface="Wingdings" panose="05000000000000000000" charset="0"/>
              <a:buChar char="p"/>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井管理程序：直接和用户作业打交道；</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36" name="文本框 35"/>
          <p:cNvSpPr txBox="1"/>
          <p:nvPr/>
        </p:nvSpPr>
        <p:spPr>
          <a:xfrm>
            <a:off x="4081780" y="3300730"/>
            <a:ext cx="1445260" cy="514350"/>
          </a:xfrm>
          <a:prstGeom prst="rect">
            <a:avLst/>
          </a:prstGeom>
        </p:spPr>
        <p:style>
          <a:lnRef idx="3">
            <a:schemeClr val="lt1"/>
          </a:lnRef>
          <a:fillRef idx="1">
            <a:schemeClr val="accent6"/>
          </a:fillRef>
          <a:effectRef idx="1">
            <a:schemeClr val="accent6"/>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井管理</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37" name="文本框 36"/>
          <p:cNvSpPr txBox="1"/>
          <p:nvPr/>
        </p:nvSpPr>
        <p:spPr>
          <a:xfrm>
            <a:off x="6497955" y="3300730"/>
            <a:ext cx="1445260"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用户</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作业</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38" name="直接箭头连接符 37"/>
          <p:cNvCxnSpPr/>
          <p:nvPr/>
        </p:nvCxnSpPr>
        <p:spPr>
          <a:xfrm>
            <a:off x="5549265" y="3606165"/>
            <a:ext cx="94551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4121785" y="3676650"/>
            <a:ext cx="354965" cy="76517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3883025" y="4565650"/>
            <a:ext cx="1087120" cy="387985"/>
          </a:xfrm>
          <a:prstGeom prst="rect">
            <a:avLst/>
          </a:prstGeom>
          <a:noFill/>
          <a:ln>
            <a:noFill/>
            <a:bevel/>
          </a:ln>
        </p:spPr>
        <p:txBody>
          <a:bodyPr wrap="square" rtlCol="0">
            <a:no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①</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cxnSp>
        <p:nvCxnSpPr>
          <p:cNvPr id="41" name="直接箭头连接符 40"/>
          <p:cNvCxnSpPr>
            <a:endCxn id="19" idx="4"/>
          </p:cNvCxnSpPr>
          <p:nvPr/>
        </p:nvCxnSpPr>
        <p:spPr>
          <a:xfrm>
            <a:off x="5247640" y="3846195"/>
            <a:ext cx="171450" cy="104457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361940" y="3933190"/>
            <a:ext cx="1087120" cy="387985"/>
          </a:xfrm>
          <a:prstGeom prst="rect">
            <a:avLst/>
          </a:prstGeom>
          <a:noFill/>
        </p:spPr>
        <p:txBody>
          <a:bodyPr wrap="square" rtlCol="0">
            <a:no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③</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cxnSp>
        <p:nvCxnSpPr>
          <p:cNvPr id="43" name="直接箭头连接符 42"/>
          <p:cNvCxnSpPr>
            <a:endCxn id="22" idx="2"/>
          </p:cNvCxnSpPr>
          <p:nvPr/>
        </p:nvCxnSpPr>
        <p:spPr>
          <a:xfrm flipV="1">
            <a:off x="6018530" y="5200650"/>
            <a:ext cx="117475" cy="19240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5247640" y="4974590"/>
            <a:ext cx="634365" cy="645160"/>
          </a:xfrm>
          <a:prstGeom prst="rect">
            <a:avLst/>
          </a:prstGeom>
          <a:noFill/>
        </p:spPr>
        <p:txBody>
          <a:bodyPr wrap="square" rtlCol="0" anchor="t">
            <a:sp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④</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967105" y="1697990"/>
            <a:ext cx="1107567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用户层的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软件：包括帮助用户进程实现</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系统调用的库函数</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和</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假脱机系统</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Spooling）</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打印机</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6.6 </a:t>
            </a:r>
            <a:r>
              <a:rPr lang="zh-CN" altLang="en-US" sz="4400">
                <a:latin typeface="华光魏体_CNKI" panose="02000500000000000000" charset="-122"/>
                <a:ea typeface="华光魏体_CNKI" panose="02000500000000000000" charset="-122"/>
              </a:rPr>
              <a:t>用户层的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19" name="圆柱形 18"/>
          <p:cNvSpPr/>
          <p:nvPr/>
        </p:nvSpPr>
        <p:spPr>
          <a:xfrm>
            <a:off x="3036570" y="4130040"/>
            <a:ext cx="2404745" cy="1069340"/>
          </a:xfrm>
          <a:prstGeom prst="can">
            <a:avLst>
              <a:gd name="adj" fmla="val 76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磁盘</a:t>
            </a:r>
            <a:r>
              <a:rPr lang="zh-CN" altLang="en-US"/>
              <a:t>缓冲区</a:t>
            </a:r>
            <a:endParaRPr lang="zh-CN" altLang="en-US"/>
          </a:p>
          <a:p>
            <a:pPr algn="ctr"/>
            <a:endParaRPr lang="zh-CN" altLang="en-US"/>
          </a:p>
          <a:p>
            <a:pPr algn="ctr"/>
            <a:endParaRPr lang="zh-CN" altLang="en-US"/>
          </a:p>
        </p:txBody>
      </p:sp>
      <p:sp>
        <p:nvSpPr>
          <p:cNvPr id="20" name="圆角矩形 19"/>
          <p:cNvSpPr/>
          <p:nvPr/>
        </p:nvSpPr>
        <p:spPr>
          <a:xfrm>
            <a:off x="6911975" y="4035425"/>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打印机</a:t>
            </a:r>
            <a:endParaRPr lang="en-US" altLang="zh-CN"/>
          </a:p>
        </p:txBody>
      </p:sp>
      <p:sp>
        <p:nvSpPr>
          <p:cNvPr id="22" name="圆角矩形 21"/>
          <p:cNvSpPr/>
          <p:nvPr/>
        </p:nvSpPr>
        <p:spPr>
          <a:xfrm>
            <a:off x="5846445" y="4064000"/>
            <a:ext cx="579120" cy="1136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通道</a:t>
            </a:r>
            <a:endParaRPr lang="zh-CN" altLang="en-US"/>
          </a:p>
        </p:txBody>
      </p:sp>
      <p:sp>
        <p:nvSpPr>
          <p:cNvPr id="23" name="矩形 22"/>
          <p:cNvSpPr/>
          <p:nvPr/>
        </p:nvSpPr>
        <p:spPr>
          <a:xfrm>
            <a:off x="1412875" y="5360035"/>
            <a:ext cx="7123430" cy="6013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内存</a:t>
            </a:r>
            <a:endParaRPr lang="zh-CN" altLang="en-US"/>
          </a:p>
        </p:txBody>
      </p:sp>
      <p:sp>
        <p:nvSpPr>
          <p:cNvPr id="26" name="文本框 25"/>
          <p:cNvSpPr txBox="1"/>
          <p:nvPr/>
        </p:nvSpPr>
        <p:spPr>
          <a:xfrm>
            <a:off x="5625465" y="5403850"/>
            <a:ext cx="1445260"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打印缓冲区</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27" name="矩形 26"/>
          <p:cNvSpPr/>
          <p:nvPr/>
        </p:nvSpPr>
        <p:spPr>
          <a:xfrm>
            <a:off x="1413510" y="6121400"/>
            <a:ext cx="7123430" cy="6013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CPU</a:t>
            </a:r>
            <a:endParaRPr lang="en-US" altLang="zh-CN"/>
          </a:p>
        </p:txBody>
      </p:sp>
      <p:sp>
        <p:nvSpPr>
          <p:cNvPr id="30" name="文本框 29"/>
          <p:cNvSpPr txBox="1"/>
          <p:nvPr/>
        </p:nvSpPr>
        <p:spPr>
          <a:xfrm>
            <a:off x="5621655" y="6173470"/>
            <a:ext cx="240601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假脱机打印</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31" name="直接箭头连接符 30"/>
          <p:cNvCxnSpPr/>
          <p:nvPr/>
        </p:nvCxnSpPr>
        <p:spPr>
          <a:xfrm>
            <a:off x="5367655" y="5107940"/>
            <a:ext cx="667385" cy="300990"/>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695690" y="3660775"/>
            <a:ext cx="3404870" cy="1732280"/>
          </a:xfrm>
          <a:prstGeom prst="rect">
            <a:avLst/>
          </a:prstGeom>
          <a:noFill/>
        </p:spPr>
        <p:txBody>
          <a:bodyPr wrap="square" rtlCol="0">
            <a:noAutofit/>
          </a:bodyPr>
          <a:p>
            <a:pPr indent="0">
              <a:lnSpc>
                <a:spcPct val="100000"/>
              </a:lnSpc>
              <a:buFont typeface="Wingdings" panose="05000000000000000000" charset="0"/>
              <a:buNone/>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主要</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组成：</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00000"/>
              </a:lnSpc>
              <a:buFont typeface="Wingdings" panose="05000000000000000000" charset="0"/>
              <a:buChar char="p"/>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磁盘缓冲区（输出井）：在硬盘上分出的文件对应不同的打印</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作业；</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00000"/>
              </a:lnSpc>
              <a:buFont typeface="Wingdings" panose="05000000000000000000" charset="0"/>
              <a:buChar char="p"/>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打印缓冲区（输出</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缓冲区）：数据的中转</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站；</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00000"/>
              </a:lnSpc>
              <a:buFont typeface="Wingdings" panose="05000000000000000000" charset="0"/>
              <a:buChar char="p"/>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假脱机打印</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进程（输出进程）</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00000"/>
              </a:lnSpc>
              <a:buFont typeface="Wingdings" panose="05000000000000000000" charset="0"/>
              <a:buChar char="p"/>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假脱机管理进程：直接和用户作业打交道，为不同的作业建立磁盘上</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的文件；</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36" name="文本框 35"/>
          <p:cNvSpPr txBox="1"/>
          <p:nvPr/>
        </p:nvSpPr>
        <p:spPr>
          <a:xfrm>
            <a:off x="3312160" y="3300730"/>
            <a:ext cx="2214880" cy="514350"/>
          </a:xfrm>
          <a:prstGeom prst="rect">
            <a:avLst/>
          </a:prstGeom>
        </p:spPr>
        <p:style>
          <a:lnRef idx="3">
            <a:schemeClr val="lt1"/>
          </a:lnRef>
          <a:fillRef idx="1">
            <a:schemeClr val="accent6"/>
          </a:fillRef>
          <a:effectRef idx="1">
            <a:schemeClr val="accent6"/>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假脱机管理</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37" name="文本框 36"/>
          <p:cNvSpPr txBox="1"/>
          <p:nvPr/>
        </p:nvSpPr>
        <p:spPr>
          <a:xfrm>
            <a:off x="6666230" y="2677795"/>
            <a:ext cx="203009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待</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打印用户作业</a:t>
            </a:r>
            <a:r>
              <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rPr>
              <a:t>1</a:t>
            </a:r>
            <a:endPar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41" name="直接箭头连接符 40"/>
          <p:cNvCxnSpPr>
            <a:endCxn id="19" idx="4"/>
          </p:cNvCxnSpPr>
          <p:nvPr/>
        </p:nvCxnSpPr>
        <p:spPr>
          <a:xfrm>
            <a:off x="5269865" y="3620135"/>
            <a:ext cx="171450" cy="104457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22" idx="2"/>
          </p:cNvCxnSpPr>
          <p:nvPr/>
        </p:nvCxnSpPr>
        <p:spPr>
          <a:xfrm flipV="1">
            <a:off x="6018530" y="5200650"/>
            <a:ext cx="117475" cy="19240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666230" y="3300730"/>
            <a:ext cx="203009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待打印用户作业</a:t>
            </a:r>
            <a:r>
              <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rPr>
              <a:t>2</a:t>
            </a:r>
            <a:endPar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3" name="矩形 2"/>
          <p:cNvSpPr/>
          <p:nvPr/>
        </p:nvSpPr>
        <p:spPr>
          <a:xfrm>
            <a:off x="3242945" y="4671695"/>
            <a:ext cx="84074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作业</a:t>
            </a:r>
            <a:r>
              <a:rPr lang="en-US" altLang="zh-CN"/>
              <a:t>1</a:t>
            </a:r>
            <a:endParaRPr lang="en-US" altLang="zh-CN"/>
          </a:p>
        </p:txBody>
      </p:sp>
      <p:sp>
        <p:nvSpPr>
          <p:cNvPr id="34" name="矩形 33"/>
          <p:cNvSpPr/>
          <p:nvPr/>
        </p:nvSpPr>
        <p:spPr>
          <a:xfrm>
            <a:off x="4364355" y="4671695"/>
            <a:ext cx="84074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作业</a:t>
            </a:r>
            <a:r>
              <a:rPr lang="en-US" altLang="zh-CN"/>
              <a:t>2</a:t>
            </a:r>
            <a:endParaRPr lang="en-US" altLang="zh-CN"/>
          </a:p>
        </p:txBody>
      </p:sp>
      <p:cxnSp>
        <p:nvCxnSpPr>
          <p:cNvPr id="45" name="直接箭头连接符 44"/>
          <p:cNvCxnSpPr>
            <a:endCxn id="20" idx="1"/>
          </p:cNvCxnSpPr>
          <p:nvPr/>
        </p:nvCxnSpPr>
        <p:spPr>
          <a:xfrm flipV="1">
            <a:off x="6445250" y="4286885"/>
            <a:ext cx="466725" cy="116840"/>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967105" y="1697990"/>
            <a:ext cx="1107567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用户层的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软件：包括帮助用户进程实现</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系统调用的库函数</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和</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假脱机系统</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Spooling）</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打印机</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6.6 </a:t>
            </a:r>
            <a:r>
              <a:rPr lang="zh-CN" altLang="en-US" sz="4400">
                <a:latin typeface="华光魏体_CNKI" panose="02000500000000000000" charset="-122"/>
                <a:ea typeface="华光魏体_CNKI" panose="02000500000000000000" charset="-122"/>
              </a:rPr>
              <a:t>用户层的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19" name="圆柱形 18"/>
          <p:cNvSpPr/>
          <p:nvPr/>
        </p:nvSpPr>
        <p:spPr>
          <a:xfrm>
            <a:off x="3036570" y="4130040"/>
            <a:ext cx="2404745" cy="1069340"/>
          </a:xfrm>
          <a:prstGeom prst="can">
            <a:avLst>
              <a:gd name="adj" fmla="val 76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磁盘</a:t>
            </a:r>
            <a:r>
              <a:rPr lang="zh-CN" altLang="en-US"/>
              <a:t>缓冲区</a:t>
            </a:r>
            <a:endParaRPr lang="zh-CN" altLang="en-US"/>
          </a:p>
          <a:p>
            <a:pPr algn="ctr"/>
            <a:endParaRPr lang="zh-CN" altLang="en-US"/>
          </a:p>
          <a:p>
            <a:pPr algn="ctr"/>
            <a:endParaRPr lang="zh-CN" altLang="en-US"/>
          </a:p>
        </p:txBody>
      </p:sp>
      <p:sp>
        <p:nvSpPr>
          <p:cNvPr id="22" name="圆角矩形 21"/>
          <p:cNvSpPr/>
          <p:nvPr/>
        </p:nvSpPr>
        <p:spPr>
          <a:xfrm>
            <a:off x="5846445" y="4064000"/>
            <a:ext cx="579120" cy="1136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通道</a:t>
            </a:r>
            <a:endParaRPr lang="zh-CN" altLang="en-US"/>
          </a:p>
        </p:txBody>
      </p:sp>
      <p:sp>
        <p:nvSpPr>
          <p:cNvPr id="23" name="矩形 22"/>
          <p:cNvSpPr/>
          <p:nvPr/>
        </p:nvSpPr>
        <p:spPr>
          <a:xfrm>
            <a:off x="1412875" y="5360035"/>
            <a:ext cx="7123430" cy="6013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内存</a:t>
            </a:r>
            <a:endParaRPr lang="zh-CN" altLang="en-US"/>
          </a:p>
        </p:txBody>
      </p:sp>
      <p:sp>
        <p:nvSpPr>
          <p:cNvPr id="26" name="文本框 25"/>
          <p:cNvSpPr txBox="1"/>
          <p:nvPr/>
        </p:nvSpPr>
        <p:spPr>
          <a:xfrm>
            <a:off x="5625465" y="5403850"/>
            <a:ext cx="1445260"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打印缓冲区</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27" name="矩形 26"/>
          <p:cNvSpPr/>
          <p:nvPr/>
        </p:nvSpPr>
        <p:spPr>
          <a:xfrm>
            <a:off x="1413510" y="6121400"/>
            <a:ext cx="7123430" cy="6013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CPU</a:t>
            </a:r>
            <a:endParaRPr lang="en-US" altLang="zh-CN"/>
          </a:p>
        </p:txBody>
      </p:sp>
      <p:sp>
        <p:nvSpPr>
          <p:cNvPr id="30" name="文本框 29"/>
          <p:cNvSpPr txBox="1"/>
          <p:nvPr/>
        </p:nvSpPr>
        <p:spPr>
          <a:xfrm>
            <a:off x="5621655" y="6173470"/>
            <a:ext cx="240601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假脱机打印</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31" name="直接箭头连接符 30"/>
          <p:cNvCxnSpPr/>
          <p:nvPr/>
        </p:nvCxnSpPr>
        <p:spPr>
          <a:xfrm>
            <a:off x="5367655" y="5107940"/>
            <a:ext cx="667385" cy="300990"/>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695690" y="3660775"/>
            <a:ext cx="3404870" cy="1732280"/>
          </a:xfrm>
          <a:prstGeom prst="rect">
            <a:avLst/>
          </a:prstGeom>
          <a:noFill/>
        </p:spPr>
        <p:txBody>
          <a:bodyPr wrap="square" rtlCol="0">
            <a:noAutofit/>
          </a:bodyPr>
          <a:p>
            <a:pPr indent="0">
              <a:lnSpc>
                <a:spcPct val="100000"/>
              </a:lnSpc>
              <a:buFont typeface="Wingdings" panose="05000000000000000000" charset="0"/>
              <a:buNone/>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①</a:t>
            </a:r>
            <a:r>
              <a:rPr lang="en-US" altLang="zh-CN"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用户发出打印请求，假脱机管理进程为用户在磁盘缓冲区建立打印作文</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文件；</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Font typeface="Wingdings" panose="05000000000000000000" charset="0"/>
              <a:buNone/>
            </a:pPr>
            <a:r>
              <a:rPr lang="zh-CN" altLang="en-US" dirty="0">
                <a:solidFill>
                  <a:schemeClr val="accent6">
                    <a:lumMod val="75000"/>
                  </a:schemeClr>
                </a:solidFill>
                <a:latin typeface="华光魏体_CNKI" panose="02000500000000000000" charset="-122"/>
                <a:ea typeface="华光魏体_CNKI" panose="02000500000000000000" charset="-122"/>
                <a:cs typeface="华光魏体_CNKI" panose="02000500000000000000" charset="-122"/>
                <a:sym typeface="+mn-ea"/>
              </a:rPr>
              <a:t>此时，根本无需了解打印机是否空闲，只需要建立打印文件即可</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Font typeface="Wingdings" panose="05000000000000000000" charset="0"/>
              <a:buNone/>
            </a:pP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Font typeface="Wingdings" panose="05000000000000000000" charset="0"/>
              <a:buNone/>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②待打印机空闲</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时，假脱机打印进程按照某个顺序从磁盘缓冲区读入待打印的文件，利用打印缓冲区作为中转，输出到打印机</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上；</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36" name="文本框 35"/>
          <p:cNvSpPr txBox="1"/>
          <p:nvPr/>
        </p:nvSpPr>
        <p:spPr>
          <a:xfrm>
            <a:off x="3312160" y="3300730"/>
            <a:ext cx="2214880" cy="514350"/>
          </a:xfrm>
          <a:prstGeom prst="rect">
            <a:avLst/>
          </a:prstGeom>
        </p:spPr>
        <p:style>
          <a:lnRef idx="3">
            <a:schemeClr val="lt1"/>
          </a:lnRef>
          <a:fillRef idx="1">
            <a:schemeClr val="accent6"/>
          </a:fillRef>
          <a:effectRef idx="1">
            <a:schemeClr val="accent6"/>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假脱机管理</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37" name="文本框 36"/>
          <p:cNvSpPr txBox="1"/>
          <p:nvPr/>
        </p:nvSpPr>
        <p:spPr>
          <a:xfrm>
            <a:off x="6666230" y="2677795"/>
            <a:ext cx="203009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待</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打印用户作业</a:t>
            </a:r>
            <a:r>
              <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rPr>
              <a:t>1</a:t>
            </a:r>
            <a:endPar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41" name="直接箭头连接符 40"/>
          <p:cNvCxnSpPr>
            <a:endCxn id="19" idx="4"/>
          </p:cNvCxnSpPr>
          <p:nvPr/>
        </p:nvCxnSpPr>
        <p:spPr>
          <a:xfrm>
            <a:off x="5269865" y="3620135"/>
            <a:ext cx="171450" cy="104457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361940" y="3933190"/>
            <a:ext cx="1087120" cy="387985"/>
          </a:xfrm>
          <a:prstGeom prst="rect">
            <a:avLst/>
          </a:prstGeom>
          <a:noFill/>
        </p:spPr>
        <p:txBody>
          <a:bodyPr wrap="square" rtlCol="0">
            <a:no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①</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cxnSp>
        <p:nvCxnSpPr>
          <p:cNvPr id="43" name="直接箭头连接符 42"/>
          <p:cNvCxnSpPr>
            <a:endCxn id="22" idx="2"/>
          </p:cNvCxnSpPr>
          <p:nvPr/>
        </p:nvCxnSpPr>
        <p:spPr>
          <a:xfrm flipV="1">
            <a:off x="6018530" y="5200650"/>
            <a:ext cx="117475" cy="19240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5247640" y="4974590"/>
            <a:ext cx="634365" cy="645160"/>
          </a:xfrm>
          <a:prstGeom prst="rect">
            <a:avLst/>
          </a:prstGeom>
          <a:noFill/>
        </p:spPr>
        <p:txBody>
          <a:bodyPr wrap="square" rtlCol="0" anchor="t">
            <a:sp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②</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2" name="文本框 1"/>
          <p:cNvSpPr txBox="1"/>
          <p:nvPr/>
        </p:nvSpPr>
        <p:spPr>
          <a:xfrm>
            <a:off x="6666230" y="3300730"/>
            <a:ext cx="203009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待打印用户作业</a:t>
            </a:r>
            <a:r>
              <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rPr>
              <a:t>2</a:t>
            </a:r>
            <a:endPar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3" name="矩形 2"/>
          <p:cNvSpPr/>
          <p:nvPr/>
        </p:nvSpPr>
        <p:spPr>
          <a:xfrm>
            <a:off x="3242945" y="4671695"/>
            <a:ext cx="84074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作业</a:t>
            </a:r>
            <a:r>
              <a:rPr lang="en-US" altLang="zh-CN"/>
              <a:t>1</a:t>
            </a:r>
            <a:endParaRPr lang="en-US" altLang="zh-CN"/>
          </a:p>
        </p:txBody>
      </p:sp>
      <p:sp>
        <p:nvSpPr>
          <p:cNvPr id="34" name="矩形 33"/>
          <p:cNvSpPr/>
          <p:nvPr/>
        </p:nvSpPr>
        <p:spPr>
          <a:xfrm>
            <a:off x="4364355" y="4671695"/>
            <a:ext cx="84074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作业</a:t>
            </a:r>
            <a:r>
              <a:rPr lang="en-US" altLang="zh-CN"/>
              <a:t>2</a:t>
            </a:r>
            <a:endParaRPr lang="en-US" altLang="zh-CN"/>
          </a:p>
        </p:txBody>
      </p:sp>
      <p:sp>
        <p:nvSpPr>
          <p:cNvPr id="10" name="圆角矩形 9"/>
          <p:cNvSpPr/>
          <p:nvPr/>
        </p:nvSpPr>
        <p:spPr>
          <a:xfrm>
            <a:off x="6911975" y="4035425"/>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打印机</a:t>
            </a:r>
            <a:endParaRPr lang="en-US" altLang="zh-CN"/>
          </a:p>
        </p:txBody>
      </p:sp>
      <p:cxnSp>
        <p:nvCxnSpPr>
          <p:cNvPr id="45" name="直接箭头连接符 44"/>
          <p:cNvCxnSpPr>
            <a:endCxn id="10" idx="1"/>
          </p:cNvCxnSpPr>
          <p:nvPr/>
        </p:nvCxnSpPr>
        <p:spPr>
          <a:xfrm flipV="1">
            <a:off x="6445250" y="4286885"/>
            <a:ext cx="466725" cy="116840"/>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967105" y="1697990"/>
            <a:ext cx="1107567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用户层的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软件：包括帮助用户进程实现</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系统调用的库函数</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和</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假脱机系统</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Spooling）</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打印机</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6.6 </a:t>
            </a:r>
            <a:r>
              <a:rPr lang="zh-CN" altLang="en-US" sz="4400">
                <a:latin typeface="华光魏体_CNKI" panose="02000500000000000000" charset="-122"/>
                <a:ea typeface="华光魏体_CNKI" panose="02000500000000000000" charset="-122"/>
              </a:rPr>
              <a:t>用户层的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19" name="圆柱形 18"/>
          <p:cNvSpPr/>
          <p:nvPr/>
        </p:nvSpPr>
        <p:spPr>
          <a:xfrm>
            <a:off x="3036570" y="4130040"/>
            <a:ext cx="2404745" cy="1069340"/>
          </a:xfrm>
          <a:prstGeom prst="can">
            <a:avLst>
              <a:gd name="adj" fmla="val 76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磁盘</a:t>
            </a:r>
            <a:r>
              <a:rPr lang="zh-CN" altLang="en-US"/>
              <a:t>缓冲区</a:t>
            </a:r>
            <a:endParaRPr lang="zh-CN" altLang="en-US"/>
          </a:p>
          <a:p>
            <a:pPr algn="ctr"/>
            <a:endParaRPr lang="zh-CN" altLang="en-US"/>
          </a:p>
          <a:p>
            <a:pPr algn="ctr"/>
            <a:endParaRPr lang="zh-CN" altLang="en-US"/>
          </a:p>
        </p:txBody>
      </p:sp>
      <p:sp>
        <p:nvSpPr>
          <p:cNvPr id="22" name="圆角矩形 21"/>
          <p:cNvSpPr/>
          <p:nvPr/>
        </p:nvSpPr>
        <p:spPr>
          <a:xfrm>
            <a:off x="5846445" y="4064000"/>
            <a:ext cx="579120" cy="1136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通道</a:t>
            </a:r>
            <a:endParaRPr lang="zh-CN" altLang="en-US"/>
          </a:p>
        </p:txBody>
      </p:sp>
      <p:sp>
        <p:nvSpPr>
          <p:cNvPr id="23" name="矩形 22"/>
          <p:cNvSpPr/>
          <p:nvPr/>
        </p:nvSpPr>
        <p:spPr>
          <a:xfrm>
            <a:off x="1412875" y="5360035"/>
            <a:ext cx="7123430" cy="6013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内存</a:t>
            </a:r>
            <a:endParaRPr lang="zh-CN" altLang="en-US"/>
          </a:p>
        </p:txBody>
      </p:sp>
      <p:sp>
        <p:nvSpPr>
          <p:cNvPr id="26" name="文本框 25"/>
          <p:cNvSpPr txBox="1"/>
          <p:nvPr/>
        </p:nvSpPr>
        <p:spPr>
          <a:xfrm>
            <a:off x="5625465" y="5403850"/>
            <a:ext cx="1445260"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打印缓冲区</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27" name="矩形 26"/>
          <p:cNvSpPr/>
          <p:nvPr/>
        </p:nvSpPr>
        <p:spPr>
          <a:xfrm>
            <a:off x="1413510" y="6121400"/>
            <a:ext cx="7123430" cy="6013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CPU</a:t>
            </a:r>
            <a:endParaRPr lang="en-US" altLang="zh-CN"/>
          </a:p>
        </p:txBody>
      </p:sp>
      <p:sp>
        <p:nvSpPr>
          <p:cNvPr id="30" name="文本框 29"/>
          <p:cNvSpPr txBox="1"/>
          <p:nvPr/>
        </p:nvSpPr>
        <p:spPr>
          <a:xfrm>
            <a:off x="5621655" y="6173470"/>
            <a:ext cx="240601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假脱机打印</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31" name="直接箭头连接符 30"/>
          <p:cNvCxnSpPr/>
          <p:nvPr/>
        </p:nvCxnSpPr>
        <p:spPr>
          <a:xfrm>
            <a:off x="5367655" y="5107940"/>
            <a:ext cx="667385" cy="300990"/>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695690" y="3660775"/>
            <a:ext cx="3404870" cy="1732280"/>
          </a:xfrm>
          <a:prstGeom prst="rect">
            <a:avLst/>
          </a:prstGeom>
          <a:noFill/>
        </p:spPr>
        <p:txBody>
          <a:bodyPr wrap="square" rtlCol="0">
            <a:noAutofit/>
          </a:bodyPr>
          <a:p>
            <a:pPr indent="0">
              <a:lnSpc>
                <a:spcPct val="150000"/>
              </a:lnSpc>
              <a:buFont typeface="Wingdings" panose="05000000000000000000" charset="0"/>
              <a:buNone/>
            </a:pPr>
            <a:r>
              <a:rPr lang="en-US" altLang="zh-CN"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Spooling</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系统的</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优势：</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p"/>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提高</a:t>
            </a:r>
            <a:r>
              <a:rPr lang="en-US" altLang="zh-CN"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的速度；和输入井（高速</a:t>
            </a:r>
            <a:r>
              <a:rPr lang="en-US" altLang="zh-CN" dirty="0">
                <a:latin typeface="华光魏体_CNKI" panose="02000500000000000000" charset="-122"/>
                <a:ea typeface="华光魏体_CNKI" panose="02000500000000000000" charset="-122"/>
                <a:cs typeface="华光魏体_CNKI" panose="02000500000000000000" charset="-122"/>
                <a:sym typeface="+mn-ea"/>
              </a:rPr>
              <a:t>I/O</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）打交道，而不是和低速</a:t>
            </a:r>
            <a:r>
              <a:rPr lang="en-US" altLang="zh-CN"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p"/>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将独占设备改为共享</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p"/>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实现了虚拟设备功能（貌似添加了多台</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36" name="文本框 35"/>
          <p:cNvSpPr txBox="1"/>
          <p:nvPr/>
        </p:nvSpPr>
        <p:spPr>
          <a:xfrm>
            <a:off x="3312160" y="3300730"/>
            <a:ext cx="2214880" cy="514350"/>
          </a:xfrm>
          <a:prstGeom prst="rect">
            <a:avLst/>
          </a:prstGeom>
        </p:spPr>
        <p:style>
          <a:lnRef idx="3">
            <a:schemeClr val="lt1"/>
          </a:lnRef>
          <a:fillRef idx="1">
            <a:schemeClr val="accent6"/>
          </a:fillRef>
          <a:effectRef idx="1">
            <a:schemeClr val="accent6"/>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假脱机管理</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37" name="文本框 36"/>
          <p:cNvSpPr txBox="1"/>
          <p:nvPr/>
        </p:nvSpPr>
        <p:spPr>
          <a:xfrm>
            <a:off x="6666230" y="2677795"/>
            <a:ext cx="203009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待</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打印用户作业</a:t>
            </a:r>
            <a:r>
              <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rPr>
              <a:t>1</a:t>
            </a:r>
            <a:endPar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41" name="直接箭头连接符 40"/>
          <p:cNvCxnSpPr>
            <a:endCxn id="19" idx="4"/>
          </p:cNvCxnSpPr>
          <p:nvPr/>
        </p:nvCxnSpPr>
        <p:spPr>
          <a:xfrm>
            <a:off x="5269865" y="3620135"/>
            <a:ext cx="171450" cy="104457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361940" y="3933190"/>
            <a:ext cx="1087120" cy="387985"/>
          </a:xfrm>
          <a:prstGeom prst="rect">
            <a:avLst/>
          </a:prstGeom>
          <a:noFill/>
        </p:spPr>
        <p:txBody>
          <a:bodyPr wrap="square" rtlCol="0">
            <a:no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①</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cxnSp>
        <p:nvCxnSpPr>
          <p:cNvPr id="43" name="直接箭头连接符 42"/>
          <p:cNvCxnSpPr>
            <a:endCxn id="22" idx="2"/>
          </p:cNvCxnSpPr>
          <p:nvPr/>
        </p:nvCxnSpPr>
        <p:spPr>
          <a:xfrm flipV="1">
            <a:off x="6018530" y="5200650"/>
            <a:ext cx="117475" cy="19240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5247640" y="4974590"/>
            <a:ext cx="634365" cy="645160"/>
          </a:xfrm>
          <a:prstGeom prst="rect">
            <a:avLst/>
          </a:prstGeom>
          <a:noFill/>
        </p:spPr>
        <p:txBody>
          <a:bodyPr wrap="square" rtlCol="0" anchor="t">
            <a:spAutoFit/>
          </a:bodyPr>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②</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2" name="文本框 1"/>
          <p:cNvSpPr txBox="1"/>
          <p:nvPr/>
        </p:nvSpPr>
        <p:spPr>
          <a:xfrm>
            <a:off x="6666230" y="3300730"/>
            <a:ext cx="203009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待打印用户作业</a:t>
            </a:r>
            <a:r>
              <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rPr>
              <a:t>2</a:t>
            </a:r>
            <a:endPar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3" name="矩形 2"/>
          <p:cNvSpPr/>
          <p:nvPr/>
        </p:nvSpPr>
        <p:spPr>
          <a:xfrm>
            <a:off x="3242945" y="4671695"/>
            <a:ext cx="84074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作业</a:t>
            </a:r>
            <a:r>
              <a:rPr lang="en-US" altLang="zh-CN"/>
              <a:t>1</a:t>
            </a:r>
            <a:endParaRPr lang="en-US" altLang="zh-CN"/>
          </a:p>
        </p:txBody>
      </p:sp>
      <p:sp>
        <p:nvSpPr>
          <p:cNvPr id="34" name="矩形 33"/>
          <p:cNvSpPr/>
          <p:nvPr/>
        </p:nvSpPr>
        <p:spPr>
          <a:xfrm>
            <a:off x="4364355" y="4671695"/>
            <a:ext cx="84074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作业</a:t>
            </a:r>
            <a:r>
              <a:rPr lang="en-US" altLang="zh-CN"/>
              <a:t>2</a:t>
            </a:r>
            <a:endParaRPr lang="en-US" altLang="zh-CN"/>
          </a:p>
        </p:txBody>
      </p:sp>
      <p:sp>
        <p:nvSpPr>
          <p:cNvPr id="10" name="圆角矩形 9"/>
          <p:cNvSpPr/>
          <p:nvPr/>
        </p:nvSpPr>
        <p:spPr>
          <a:xfrm>
            <a:off x="6911975" y="4035425"/>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打印机</a:t>
            </a:r>
            <a:endParaRPr lang="en-US" altLang="zh-CN"/>
          </a:p>
        </p:txBody>
      </p:sp>
      <p:cxnSp>
        <p:nvCxnSpPr>
          <p:cNvPr id="45" name="直接箭头连接符 44"/>
          <p:cNvCxnSpPr>
            <a:endCxn id="10" idx="1"/>
          </p:cNvCxnSpPr>
          <p:nvPr/>
        </p:nvCxnSpPr>
        <p:spPr>
          <a:xfrm flipV="1">
            <a:off x="6445250" y="4286885"/>
            <a:ext cx="466725" cy="116840"/>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967105" y="1697990"/>
            <a:ext cx="1107567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用户层的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软件：包括帮助用户进程实现</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系统调用的库函数</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和</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假脱机系统</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假脱机（</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Spooling）</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打印机</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6.6 </a:t>
            </a:r>
            <a:r>
              <a:rPr lang="zh-CN" altLang="en-US" sz="4400">
                <a:latin typeface="华光魏体_CNKI" panose="02000500000000000000" charset="-122"/>
                <a:ea typeface="华光魏体_CNKI" panose="02000500000000000000" charset="-122"/>
              </a:rPr>
              <a:t>用户层的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19" name="圆柱形 18"/>
          <p:cNvSpPr/>
          <p:nvPr/>
        </p:nvSpPr>
        <p:spPr>
          <a:xfrm>
            <a:off x="3036570" y="4130040"/>
            <a:ext cx="2404745" cy="1069340"/>
          </a:xfrm>
          <a:prstGeom prst="can">
            <a:avLst>
              <a:gd name="adj" fmla="val 76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磁盘</a:t>
            </a:r>
            <a:r>
              <a:rPr lang="zh-CN" altLang="en-US"/>
              <a:t>缓冲区</a:t>
            </a:r>
            <a:endParaRPr lang="zh-CN" altLang="en-US"/>
          </a:p>
          <a:p>
            <a:pPr algn="ctr"/>
            <a:endParaRPr lang="zh-CN" altLang="en-US"/>
          </a:p>
          <a:p>
            <a:pPr algn="ctr"/>
            <a:endParaRPr lang="zh-CN" altLang="en-US"/>
          </a:p>
        </p:txBody>
      </p:sp>
      <p:sp>
        <p:nvSpPr>
          <p:cNvPr id="22" name="圆角矩形 21"/>
          <p:cNvSpPr/>
          <p:nvPr/>
        </p:nvSpPr>
        <p:spPr>
          <a:xfrm>
            <a:off x="5846445" y="4064000"/>
            <a:ext cx="579120" cy="11366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通道</a:t>
            </a:r>
            <a:endParaRPr lang="zh-CN" altLang="en-US"/>
          </a:p>
        </p:txBody>
      </p:sp>
      <p:sp>
        <p:nvSpPr>
          <p:cNvPr id="23" name="矩形 22"/>
          <p:cNvSpPr/>
          <p:nvPr/>
        </p:nvSpPr>
        <p:spPr>
          <a:xfrm>
            <a:off x="1412875" y="5360035"/>
            <a:ext cx="7123430" cy="6013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内存</a:t>
            </a:r>
            <a:endParaRPr lang="zh-CN" altLang="en-US"/>
          </a:p>
        </p:txBody>
      </p:sp>
      <p:sp>
        <p:nvSpPr>
          <p:cNvPr id="26" name="文本框 25"/>
          <p:cNvSpPr txBox="1"/>
          <p:nvPr/>
        </p:nvSpPr>
        <p:spPr>
          <a:xfrm>
            <a:off x="5625465" y="5403850"/>
            <a:ext cx="1445260"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打印缓冲区</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27" name="矩形 26"/>
          <p:cNvSpPr/>
          <p:nvPr/>
        </p:nvSpPr>
        <p:spPr>
          <a:xfrm>
            <a:off x="1413510" y="6121400"/>
            <a:ext cx="7123430" cy="6013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CPU</a:t>
            </a:r>
            <a:endParaRPr lang="en-US" altLang="zh-CN"/>
          </a:p>
        </p:txBody>
      </p:sp>
      <p:sp>
        <p:nvSpPr>
          <p:cNvPr id="30" name="文本框 29"/>
          <p:cNvSpPr txBox="1"/>
          <p:nvPr/>
        </p:nvSpPr>
        <p:spPr>
          <a:xfrm>
            <a:off x="5621655" y="6173470"/>
            <a:ext cx="240601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打印</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守护进程</a:t>
            </a:r>
            <a:endPar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31" name="直接箭头连接符 30"/>
          <p:cNvCxnSpPr/>
          <p:nvPr/>
        </p:nvCxnSpPr>
        <p:spPr>
          <a:xfrm>
            <a:off x="5367655" y="5107940"/>
            <a:ext cx="247015" cy="109918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666230" y="2677795"/>
            <a:ext cx="203009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待</a:t>
            </a: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打印用户作业</a:t>
            </a:r>
            <a:r>
              <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rPr>
              <a:t>1</a:t>
            </a:r>
            <a:endPar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cxnSp>
        <p:nvCxnSpPr>
          <p:cNvPr id="43" name="直接箭头连接符 42"/>
          <p:cNvCxnSpPr>
            <a:endCxn id="22" idx="2"/>
          </p:cNvCxnSpPr>
          <p:nvPr/>
        </p:nvCxnSpPr>
        <p:spPr>
          <a:xfrm flipV="1">
            <a:off x="6018530" y="5200650"/>
            <a:ext cx="117475" cy="192405"/>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666230" y="3300730"/>
            <a:ext cx="2030095"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p>
            <a:pPr indent="0" algn="ctr">
              <a:lnSpc>
                <a:spcPct val="150000"/>
              </a:lnSpc>
              <a:buNone/>
            </a:pPr>
            <a:r>
              <a:rPr lang="zh-CN" altLang="en-US" dirty="0">
                <a:solidFill>
                  <a:schemeClr val="bg1"/>
                </a:solidFill>
                <a:latin typeface="微软雅黑" panose="020B0503020204020204" charset="-122"/>
                <a:ea typeface="微软雅黑" panose="020B0503020204020204" charset="-122"/>
                <a:cs typeface="华光魏体_CNKI" panose="02000500000000000000" charset="-122"/>
                <a:sym typeface="+mn-ea"/>
              </a:rPr>
              <a:t>待打印用户作业</a:t>
            </a:r>
            <a:r>
              <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rPr>
              <a:t>2</a:t>
            </a:r>
            <a:endParaRPr lang="en-US" altLang="zh-CN" dirty="0">
              <a:solidFill>
                <a:schemeClr val="bg1"/>
              </a:solidFill>
              <a:latin typeface="微软雅黑" panose="020B0503020204020204" charset="-122"/>
              <a:ea typeface="微软雅黑" panose="020B0503020204020204" charset="-122"/>
              <a:cs typeface="华光魏体_CNKI" panose="02000500000000000000" charset="-122"/>
              <a:sym typeface="+mn-ea"/>
            </a:endParaRPr>
          </a:p>
        </p:txBody>
      </p:sp>
      <p:sp>
        <p:nvSpPr>
          <p:cNvPr id="3" name="矩形 2"/>
          <p:cNvSpPr/>
          <p:nvPr/>
        </p:nvSpPr>
        <p:spPr>
          <a:xfrm>
            <a:off x="3242945" y="4671695"/>
            <a:ext cx="84074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作业</a:t>
            </a:r>
            <a:r>
              <a:rPr lang="en-US" altLang="zh-CN"/>
              <a:t>1</a:t>
            </a:r>
            <a:endParaRPr lang="en-US" altLang="zh-CN"/>
          </a:p>
        </p:txBody>
      </p:sp>
      <p:sp>
        <p:nvSpPr>
          <p:cNvPr id="34" name="矩形 33"/>
          <p:cNvSpPr/>
          <p:nvPr/>
        </p:nvSpPr>
        <p:spPr>
          <a:xfrm>
            <a:off x="4364355" y="4671695"/>
            <a:ext cx="84074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作业</a:t>
            </a:r>
            <a:r>
              <a:rPr lang="en-US" altLang="zh-CN"/>
              <a:t>2</a:t>
            </a:r>
            <a:endParaRPr lang="en-US" altLang="zh-CN"/>
          </a:p>
        </p:txBody>
      </p:sp>
      <p:sp>
        <p:nvSpPr>
          <p:cNvPr id="10" name="圆角矩形 9"/>
          <p:cNvSpPr/>
          <p:nvPr/>
        </p:nvSpPr>
        <p:spPr>
          <a:xfrm>
            <a:off x="6911975" y="4035425"/>
            <a:ext cx="1600835" cy="50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打印机</a:t>
            </a:r>
            <a:endParaRPr lang="en-US" altLang="zh-CN"/>
          </a:p>
        </p:txBody>
      </p:sp>
      <p:cxnSp>
        <p:nvCxnSpPr>
          <p:cNvPr id="45" name="直接箭头连接符 44"/>
          <p:cNvCxnSpPr>
            <a:endCxn id="10" idx="1"/>
          </p:cNvCxnSpPr>
          <p:nvPr/>
        </p:nvCxnSpPr>
        <p:spPr>
          <a:xfrm flipV="1">
            <a:off x="6445250" y="4286885"/>
            <a:ext cx="466725" cy="116840"/>
          </a:xfrm>
          <a:prstGeom prst="straightConnector1">
            <a:avLst/>
          </a:prstGeom>
          <a:ln w="25400">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696325" y="2496820"/>
            <a:ext cx="3408680" cy="190690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守护进程</a:t>
            </a:r>
            <a:r>
              <a:rPr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Daemon</a:t>
            </a:r>
            <a:endParaRPr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将管理进程和脱机打印进程的功能又重新整合；</a:t>
            </a:r>
            <a:endParaRPr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①为用户申请缓冲区并将缓冲区地址返回给用户进程后将自己</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阻塞；</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②用户进程自己把文件放在缓冲区，并且把文件挂在打印机</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的打印队列上；</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③唤醒守护进程，进行</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打印</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5077460"/>
          </a:xfrm>
          <a:prstGeom prst="rect">
            <a:avLst/>
          </a:prstGeom>
          <a:noFill/>
        </p:spPr>
        <p:txBody>
          <a:bodyPr wrap="square" rtlCol="0">
            <a:spAutoFit/>
          </a:bodyPr>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6.1 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系统的功能、模型和接口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6.2 </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设备和设备控制器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6.3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中断机构和中断处理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6.4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设备驱动程序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6.5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与设备无关的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6.6 </a:t>
            </a:r>
            <a:r>
              <a:rPr lang="zh-CN" altLang="en-US" sz="2400">
                <a:latin typeface="Times New Roman" panose="02020603050405020304" charset="0"/>
                <a:ea typeface="华光魏体_CNKI" panose="02000500000000000000" charset="-122"/>
                <a:cs typeface="Times New Roman" panose="02020603050405020304" charset="0"/>
                <a:sym typeface="+mn-ea"/>
              </a:rPr>
              <a:t>用户层的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6.7 </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缓冲区管理</a:t>
            </a: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6.8 </a:t>
            </a:r>
            <a:r>
              <a:rPr lang="zh-CN" altLang="en-US" sz="2400">
                <a:latin typeface="Times New Roman" panose="02020603050405020304" charset="0"/>
                <a:ea typeface="华光魏体_CNKI" panose="02000500000000000000" charset="-122"/>
                <a:cs typeface="Times New Roman" panose="02020603050405020304" charset="0"/>
                <a:sym typeface="+mn-ea"/>
              </a:rPr>
              <a:t>磁盘存储器的性能和调度</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输入输出</a:t>
            </a:r>
            <a:r>
              <a:rPr lang="zh-CN" altLang="en-US" sz="4400">
                <a:latin typeface="华光魏体_CNKI" panose="02000500000000000000" charset="-122"/>
                <a:ea typeface="华光魏体_CNKI" panose="02000500000000000000" charset="-122"/>
              </a:rPr>
              <a:t>系统</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346315" y="2019300"/>
            <a:ext cx="3947795" cy="398780"/>
          </a:xfrm>
          <a:prstGeom prst="rect">
            <a:avLst/>
          </a:prstGeom>
          <a:noFill/>
          <a:ln w="22225">
            <a:solidFill>
              <a:srgbClr val="00B050"/>
            </a:solidFill>
            <a:prstDash val="sysDash"/>
          </a:ln>
        </p:spPr>
        <p:txBody>
          <a:bodyPr wrap="square" rtlCol="0">
            <a:spAutoFit/>
          </a:bodyPr>
          <a:p>
            <a:pPr algn="ct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系统的基本概念和模型</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18" name="直接箭头连接符 17"/>
          <p:cNvCxnSpPr/>
          <p:nvPr/>
        </p:nvCxnSpPr>
        <p:spPr>
          <a:xfrm>
            <a:off x="654939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446530" y="2577465"/>
            <a:ext cx="4791710" cy="263715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nvCxnSpPr>
        <p:spPr>
          <a:xfrm>
            <a:off x="6549390" y="383222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339965" y="3606800"/>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按照</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系统的模型自底向上的顺序进行</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介绍</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sp>
        <p:nvSpPr>
          <p:cNvPr id="16" name="矩形 15"/>
          <p:cNvSpPr/>
          <p:nvPr/>
        </p:nvSpPr>
        <p:spPr>
          <a:xfrm>
            <a:off x="1446530" y="52952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440180" y="584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412990" y="5009515"/>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在存储系统中的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磁盘缓冲（</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Disk Cache</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对应了内存对</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的</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支持</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1" name="直接箭头连接符 20"/>
          <p:cNvCxnSpPr/>
          <p:nvPr/>
        </p:nvCxnSpPr>
        <p:spPr>
          <a:xfrm>
            <a:off x="6616065" y="5514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412990" y="58413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一个典型的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3" name="直接箭头连接符 22"/>
          <p:cNvCxnSpPr/>
          <p:nvPr/>
        </p:nvCxnSpPr>
        <p:spPr>
          <a:xfrm>
            <a:off x="6622415" y="6022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6.1.3</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系统的模型</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pic>
        <p:nvPicPr>
          <p:cNvPr id="104" name="图片 103"/>
          <p:cNvPicPr>
            <a:picLocks noChangeAspect="1"/>
          </p:cNvPicPr>
          <p:nvPr/>
        </p:nvPicPr>
        <p:blipFill>
          <a:blip r:embed="rId1"/>
          <a:stretch>
            <a:fillRect/>
          </a:stretch>
        </p:blipFill>
        <p:spPr>
          <a:xfrm>
            <a:off x="4325620" y="2192020"/>
            <a:ext cx="7346950" cy="4561205"/>
          </a:xfrm>
          <a:prstGeom prst="rect">
            <a:avLst/>
          </a:prstGeom>
        </p:spPr>
      </p:pic>
      <p:sp>
        <p:nvSpPr>
          <p:cNvPr id="105" name="文本框 104"/>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6" name="文本框 105"/>
          <p:cNvSpPr txBox="1"/>
          <p:nvPr/>
        </p:nvSpPr>
        <p:spPr>
          <a:xfrm>
            <a:off x="850265" y="2521585"/>
            <a:ext cx="3353435" cy="433832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系统的</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000">
                <a:latin typeface="Times New Roman" panose="02020603050405020304" charset="0"/>
                <a:ea typeface="华光魏体_CNKI" panose="02000500000000000000" charset="-122"/>
                <a:cs typeface="Times New Roman" panose="02020603050405020304" charset="0"/>
                <a:sym typeface="+mn-ea"/>
              </a:rPr>
              <a:t>第二层：设备驱动</a:t>
            </a:r>
            <a:r>
              <a:rPr lang="zh-CN" altLang="en-US" sz="2000">
                <a:latin typeface="Times New Roman" panose="02020603050405020304" charset="0"/>
                <a:ea typeface="华光魏体_CNKI" panose="02000500000000000000" charset="-122"/>
                <a:cs typeface="Times New Roman" panose="02020603050405020304" charset="0"/>
                <a:sym typeface="+mn-ea"/>
              </a:rPr>
              <a:t>程序</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a:latin typeface="Times New Roman" panose="02020603050405020304" charset="0"/>
                <a:ea typeface="华光魏体_CNKI" panose="02000500000000000000" charset="-122"/>
                <a:cs typeface="Times New Roman" panose="02020603050405020304" charset="0"/>
                <a:sym typeface="+mn-ea"/>
              </a:rPr>
              <a:t>是</a:t>
            </a:r>
            <a:r>
              <a:rPr lang="en-US" altLang="zh-CN">
                <a:latin typeface="Times New Roman" panose="02020603050405020304" charset="0"/>
                <a:ea typeface="华光魏体_CNKI" panose="02000500000000000000" charset="-122"/>
                <a:cs typeface="Times New Roman" panose="02020603050405020304" charset="0"/>
                <a:sym typeface="+mn-ea"/>
              </a:rPr>
              <a:t>I/O</a:t>
            </a:r>
            <a:r>
              <a:rPr lang="zh-CN" altLang="en-US">
                <a:latin typeface="Times New Roman" panose="02020603050405020304" charset="0"/>
                <a:ea typeface="华光魏体_CNKI" panose="02000500000000000000" charset="-122"/>
                <a:cs typeface="Times New Roman" panose="02020603050405020304" charset="0"/>
                <a:sym typeface="+mn-ea"/>
              </a:rPr>
              <a:t>系统次底层，是进程和设备控制器（硬件）之间的通信</a:t>
            </a:r>
            <a:r>
              <a:rPr lang="zh-CN" altLang="en-US">
                <a:latin typeface="Times New Roman" panose="02020603050405020304" charset="0"/>
                <a:ea typeface="华光魏体_CNKI" panose="02000500000000000000" charset="-122"/>
                <a:cs typeface="Times New Roman" panose="02020603050405020304" charset="0"/>
                <a:sym typeface="+mn-ea"/>
              </a:rPr>
              <a:t>程序；</a:t>
            </a:r>
            <a:endParaRPr lang="zh-CN" altLang="en-US">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a:latin typeface="Times New Roman" panose="02020603050405020304" charset="0"/>
                <a:ea typeface="华光魏体_CNKI" panose="02000500000000000000" charset="-122"/>
                <a:cs typeface="Times New Roman" panose="02020603050405020304" charset="0"/>
                <a:sym typeface="+mn-ea"/>
              </a:rPr>
              <a:t>将抽象的</a:t>
            </a:r>
            <a:r>
              <a:rPr lang="en-US" altLang="zh-CN">
                <a:latin typeface="Times New Roman" panose="02020603050405020304" charset="0"/>
                <a:ea typeface="华光魏体_CNKI" panose="02000500000000000000" charset="-122"/>
                <a:cs typeface="Times New Roman" panose="02020603050405020304" charset="0"/>
                <a:sym typeface="+mn-ea"/>
              </a:rPr>
              <a:t>I/O</a:t>
            </a:r>
            <a:r>
              <a:rPr lang="zh-CN" altLang="en-US">
                <a:latin typeface="Times New Roman" panose="02020603050405020304" charset="0"/>
                <a:ea typeface="华光魏体_CNKI" panose="02000500000000000000" charset="-122"/>
                <a:cs typeface="Times New Roman" panose="02020603050405020304" charset="0"/>
                <a:sym typeface="+mn-ea"/>
              </a:rPr>
              <a:t>请求转换为</a:t>
            </a:r>
            <a:r>
              <a:rPr lang="en-US" altLang="zh-CN">
                <a:latin typeface="Times New Roman" panose="02020603050405020304" charset="0"/>
                <a:ea typeface="华光魏体_CNKI" panose="02000500000000000000" charset="-122"/>
                <a:cs typeface="Times New Roman" panose="02020603050405020304" charset="0"/>
                <a:sym typeface="+mn-ea"/>
              </a:rPr>
              <a:t>I/O</a:t>
            </a:r>
            <a:r>
              <a:rPr lang="zh-CN" altLang="en-US">
                <a:latin typeface="Times New Roman" panose="02020603050405020304" charset="0"/>
                <a:ea typeface="华光魏体_CNKI" panose="02000500000000000000" charset="-122"/>
                <a:cs typeface="Times New Roman" panose="02020603050405020304" charset="0"/>
                <a:sym typeface="+mn-ea"/>
              </a:rPr>
              <a:t>设备的具体命令和</a:t>
            </a:r>
            <a:r>
              <a:rPr lang="zh-CN" altLang="en-US">
                <a:latin typeface="Times New Roman" panose="02020603050405020304" charset="0"/>
                <a:ea typeface="华光魏体_CNKI" panose="02000500000000000000" charset="-122"/>
                <a:cs typeface="Times New Roman" panose="02020603050405020304" charset="0"/>
                <a:sym typeface="+mn-ea"/>
              </a:rPr>
              <a:t>参数；</a:t>
            </a:r>
            <a:endParaRPr lang="zh-CN" altLang="en-US">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a:latin typeface="Times New Roman" panose="02020603050405020304" charset="0"/>
                <a:ea typeface="华光魏体_CNKI" panose="02000500000000000000" charset="-122"/>
                <a:cs typeface="Times New Roman" panose="02020603050405020304" charset="0"/>
                <a:sym typeface="+mn-ea"/>
              </a:rPr>
              <a:t>由于设备差异大，因此驱动都由设备制造厂商提供，操作系统需要安装</a:t>
            </a:r>
            <a:r>
              <a:rPr lang="zh-CN" altLang="en-US">
                <a:latin typeface="Times New Roman" panose="02020603050405020304" charset="0"/>
                <a:ea typeface="华光魏体_CNKI" panose="02000500000000000000" charset="-122"/>
                <a:cs typeface="Times New Roman" panose="02020603050405020304" charset="0"/>
                <a:sym typeface="+mn-ea"/>
              </a:rPr>
              <a:t>驱动；</a:t>
            </a:r>
            <a:endParaRPr lang="zh-CN" altLang="en-US">
              <a:latin typeface="Times New Roman" panose="02020603050405020304" charset="0"/>
              <a:ea typeface="华光魏体_CNKI" panose="02000500000000000000" charset="-122"/>
              <a:cs typeface="Times New Roman" panose="02020603050405020304" charset="0"/>
              <a:sym typeface="+mn-ea"/>
            </a:endParaRPr>
          </a:p>
        </p:txBody>
      </p:sp>
      <p:sp>
        <p:nvSpPr>
          <p:cNvPr id="107" name="矩形 106"/>
          <p:cNvSpPr/>
          <p:nvPr/>
        </p:nvSpPr>
        <p:spPr>
          <a:xfrm>
            <a:off x="4559300" y="4022725"/>
            <a:ext cx="6985000" cy="50736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内存里的缓冲区：磁盘</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缓存</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3098165" y="3072765"/>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2951480" y="3662680"/>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2802255" y="4250055"/>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2656205" y="4842510"/>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2511425" y="5432425"/>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2360930" y="6022340"/>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2745105" y="3133090"/>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1623060" y="3220085"/>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2651125" y="3830955"/>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1445260" y="4252595"/>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2626995" y="5570220"/>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1469390" y="5781675"/>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7440295" y="1736725"/>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787005" y="1841500"/>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9665335" y="2183765"/>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9496425" y="1767840"/>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787640" y="3501390"/>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8453120" y="3239135"/>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10335260" y="3112770"/>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824470" y="2534920"/>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8471535" y="2531110"/>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825105" y="2842260"/>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823835" y="2171065"/>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835900" y="4074160"/>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9496425" y="4074160"/>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7458710" y="4926965"/>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7601585" y="5598795"/>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9554210" y="4921885"/>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8453120" y="459803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7437755" y="6212840"/>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10339705" y="456057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0428605" y="4591050"/>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sp>
        <p:nvSpPr>
          <p:cNvPr id="2" name="矩形 1"/>
          <p:cNvSpPr/>
          <p:nvPr/>
        </p:nvSpPr>
        <p:spPr>
          <a:xfrm>
            <a:off x="3556000" y="4917440"/>
            <a:ext cx="2125980" cy="44831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7262495" y="5502910"/>
            <a:ext cx="2125980" cy="44831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设备独立性软件管理的资源；</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为什么引入缓冲区？</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1.</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缓解</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和</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设备速度不匹配的</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矛盾；</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2.</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减少对</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的中断</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频率；</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只有</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1bit</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缓冲区，那么每</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1bit</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数据都要中断</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；缓冲区越大，中断次数</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越少；</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3.</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解决数据粒度不匹配的</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问题；</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例如视频流是字符流的形式，但在播放的时候是以帧为单位</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4.</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提高</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和</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设备的并行</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性；</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单缓冲区：每当用户申请</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的时候，</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OS</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就给该用户分配一个</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缓冲区</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pic>
        <p:nvPicPr>
          <p:cNvPr id="110" name="图片 109"/>
          <p:cNvPicPr/>
          <p:nvPr/>
        </p:nvPicPr>
        <p:blipFill>
          <a:blip r:embed="rId1"/>
          <a:srcRect t="2222" r="1592" b="86327"/>
          <a:stretch>
            <a:fillRect/>
          </a:stretch>
        </p:blipFill>
        <p:spPr>
          <a:xfrm>
            <a:off x="210185" y="2687955"/>
            <a:ext cx="5887720" cy="1753870"/>
          </a:xfrm>
          <a:prstGeom prst="rect">
            <a:avLst/>
          </a:prstGeom>
          <a:noFill/>
          <a:ln w="9525">
            <a:noFill/>
          </a:ln>
        </p:spPr>
      </p:pic>
      <p:sp>
        <p:nvSpPr>
          <p:cNvPr id="2" name="文本框 1"/>
          <p:cNvSpPr txBox="1"/>
          <p:nvPr/>
        </p:nvSpPr>
        <p:spPr>
          <a:xfrm>
            <a:off x="6332220" y="2589530"/>
            <a:ext cx="6092825" cy="21856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以扫描仪为例：</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Arial" panose="020B0604020202020204" pitchFamily="34" charset="0"/>
              <a:buChar char="•"/>
            </a:pP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扫描仪将数据从设备输入到内存缓冲区的时间为</a:t>
            </a:r>
            <a:r>
              <a:rPr lang="en-US" altLang="zh-CN"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Arial" panose="020B0604020202020204" pitchFamily="34" charset="0"/>
              <a:buChar char="•"/>
            </a:pPr>
            <a:r>
              <a:rPr lang="en-US" altLang="zh-CN"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将数据从缓冲区移送到用户进程的时间为</a:t>
            </a:r>
            <a:r>
              <a:rPr lang="en-US" altLang="zh-CN"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M</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Arial" panose="020B0604020202020204" pitchFamily="34" charset="0"/>
              <a:buChar char="•"/>
            </a:pPr>
            <a:r>
              <a:rPr lang="en-US" altLang="zh-CN"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的处理时间为</a:t>
            </a:r>
            <a:r>
              <a:rPr lang="en-US" altLang="zh-CN"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C</a:t>
            </a:r>
            <a:r>
              <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3" name="文本框 2"/>
          <p:cNvSpPr txBox="1"/>
          <p:nvPr/>
        </p:nvSpPr>
        <p:spPr>
          <a:xfrm>
            <a:off x="147955" y="4609465"/>
            <a:ext cx="6470650" cy="607060"/>
          </a:xfrm>
          <a:prstGeom prst="rect">
            <a:avLst/>
          </a:prstGeom>
          <a:noFill/>
        </p:spPr>
        <p:txBody>
          <a:bodyPr wrap="square" rtlCol="0">
            <a:noAutofit/>
          </a:bodyPr>
          <a:p>
            <a:pPr indent="0">
              <a:lnSpc>
                <a:spcPct val="150000"/>
              </a:lnSpc>
              <a:buFont typeface="Wingdings" panose="05000000000000000000" charset="0"/>
              <a:buNone/>
            </a:pPr>
            <a:r>
              <a:rPr lang="en-US" altLang="zh-CN"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进行处理的同时，</a:t>
            </a:r>
            <a:r>
              <a:rPr lang="en-US" altLang="zh-CN"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可以再次进行输入，即</a:t>
            </a:r>
            <a:r>
              <a:rPr lang="en-US" altLang="zh-CN"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T</a:t>
            </a:r>
            <a:r>
              <a:rPr lang="zh-CN" altLang="en-US"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和</a:t>
            </a:r>
            <a:r>
              <a:rPr lang="en-US" altLang="zh-CN"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C</a:t>
            </a:r>
            <a:r>
              <a:rPr lang="zh-CN" altLang="en-US"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是可以并行</a:t>
            </a:r>
            <a:r>
              <a:rPr lang="zh-CN" altLang="en-US"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的；</a:t>
            </a:r>
            <a:endParaRPr lang="zh-CN" altLang="en-US"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 name="矩形 9"/>
          <p:cNvSpPr/>
          <p:nvPr/>
        </p:nvSpPr>
        <p:spPr>
          <a:xfrm>
            <a:off x="2073910" y="3945255"/>
            <a:ext cx="709295" cy="339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3437255" y="3948430"/>
            <a:ext cx="709295" cy="339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2"/>
          <a:srcRect l="14006" t="44581" r="5148"/>
          <a:stretch>
            <a:fillRect/>
          </a:stretch>
        </p:blipFill>
        <p:spPr>
          <a:xfrm>
            <a:off x="6508750" y="4694555"/>
            <a:ext cx="5339080" cy="1918970"/>
          </a:xfrm>
          <a:prstGeom prst="rect">
            <a:avLst/>
          </a:prstGeom>
        </p:spPr>
      </p:pic>
      <p:sp>
        <p:nvSpPr>
          <p:cNvPr id="16" name="AutoShape 10"/>
          <p:cNvSpPr>
            <a:spLocks noChangeArrowheads="1"/>
          </p:cNvSpPr>
          <p:nvPr/>
        </p:nvSpPr>
        <p:spPr bwMode="auto">
          <a:xfrm>
            <a:off x="220662" y="4738024"/>
            <a:ext cx="8351838" cy="1655763"/>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wrap="none" anchor="ctr"/>
          <a:lstStyle>
            <a:lvl1pPr defTabSz="7480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7480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7480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300" dirty="0">
                <a:latin typeface="Times New Roman" panose="02020603050405020304" charset="0"/>
              </a:rPr>
              <a:t>由于</a:t>
            </a:r>
            <a:r>
              <a:rPr lang="en-US" altLang="zh-CN" sz="2300" i="1" dirty="0">
                <a:latin typeface="Times New Roman" panose="02020603050405020304" charset="0"/>
              </a:rPr>
              <a:t>T</a:t>
            </a:r>
            <a:r>
              <a:rPr lang="zh-CN" altLang="en-US" sz="2300" dirty="0">
                <a:latin typeface="Times New Roman" panose="02020603050405020304" charset="0"/>
              </a:rPr>
              <a:t>和</a:t>
            </a:r>
            <a:r>
              <a:rPr lang="en-US" altLang="zh-CN" sz="2300" i="1" dirty="0">
                <a:latin typeface="Times New Roman" panose="02020603050405020304" charset="0"/>
              </a:rPr>
              <a:t>C</a:t>
            </a:r>
            <a:r>
              <a:rPr lang="zh-CN" altLang="en-US" sz="2300" dirty="0">
                <a:latin typeface="Times New Roman" panose="02020603050405020304" charset="0"/>
              </a:rPr>
              <a:t>可以并行，</a:t>
            </a:r>
            <a:endParaRPr lang="zh-CN" altLang="en-US" sz="2300" dirty="0">
              <a:latin typeface="Times New Roman" panose="02020603050405020304" charset="0"/>
            </a:endParaRPr>
          </a:p>
          <a:p>
            <a:pPr eaLnBrk="1" hangingPunct="1">
              <a:spcBef>
                <a:spcPct val="0"/>
              </a:spcBef>
              <a:buFontTx/>
              <a:buNone/>
            </a:pPr>
            <a:r>
              <a:rPr lang="en-US" altLang="zh-CN" sz="2300" i="1" dirty="0">
                <a:latin typeface="Times New Roman" panose="02020603050405020304" charset="0"/>
              </a:rPr>
              <a:t>T</a:t>
            </a:r>
            <a:r>
              <a:rPr lang="en-US" altLang="zh-CN" sz="2300" dirty="0">
                <a:latin typeface="Times New Roman" panose="02020603050405020304" charset="0"/>
              </a:rPr>
              <a:t>&gt;</a:t>
            </a:r>
            <a:r>
              <a:rPr lang="en-US" altLang="zh-CN" sz="2300" i="1" dirty="0">
                <a:latin typeface="Times New Roman" panose="02020603050405020304" charset="0"/>
              </a:rPr>
              <a:t>C</a:t>
            </a:r>
            <a:r>
              <a:rPr lang="zh-CN" altLang="en-US" sz="2300" dirty="0">
                <a:latin typeface="Times New Roman" panose="02020603050405020304" charset="0"/>
              </a:rPr>
              <a:t>时，系统对每一块数据的处理时间为</a:t>
            </a:r>
            <a:r>
              <a:rPr lang="en-US" altLang="zh-CN" sz="2300" i="1" dirty="0">
                <a:latin typeface="Times New Roman" panose="02020603050405020304" charset="0"/>
              </a:rPr>
              <a:t>M</a:t>
            </a:r>
            <a:r>
              <a:rPr lang="en-US" altLang="zh-CN" sz="2300" dirty="0">
                <a:latin typeface="Times New Roman" panose="02020603050405020304" charset="0"/>
              </a:rPr>
              <a:t>+</a:t>
            </a:r>
            <a:r>
              <a:rPr lang="en-US" altLang="zh-CN" sz="2300" i="1" dirty="0">
                <a:latin typeface="Times New Roman" panose="02020603050405020304" charset="0"/>
              </a:rPr>
              <a:t>T</a:t>
            </a:r>
            <a:r>
              <a:rPr lang="zh-CN" altLang="en-US" sz="2300" dirty="0">
                <a:latin typeface="Times New Roman" panose="02020603050405020304" charset="0"/>
              </a:rPr>
              <a:t>，反之为</a:t>
            </a:r>
            <a:r>
              <a:rPr lang="en-US" altLang="zh-CN" sz="2300" i="1" dirty="0">
                <a:latin typeface="Times New Roman" panose="02020603050405020304" charset="0"/>
              </a:rPr>
              <a:t>M</a:t>
            </a:r>
            <a:r>
              <a:rPr lang="en-US" altLang="zh-CN" sz="2300" dirty="0">
                <a:latin typeface="Times New Roman" panose="02020603050405020304" charset="0"/>
              </a:rPr>
              <a:t>+</a:t>
            </a:r>
            <a:r>
              <a:rPr lang="en-US" altLang="zh-CN" sz="2300" i="1" dirty="0">
                <a:latin typeface="Times New Roman" panose="02020603050405020304" charset="0"/>
              </a:rPr>
              <a:t>C</a:t>
            </a:r>
            <a:r>
              <a:rPr lang="zh-CN" altLang="en-US" sz="2300" dirty="0">
                <a:latin typeface="Times New Roman" panose="02020603050405020304" charset="0"/>
              </a:rPr>
              <a:t>，</a:t>
            </a:r>
            <a:endParaRPr lang="zh-CN" altLang="en-US" sz="2300" dirty="0">
              <a:latin typeface="Times New Roman" panose="02020603050405020304" charset="0"/>
            </a:endParaRPr>
          </a:p>
          <a:p>
            <a:pPr eaLnBrk="1" hangingPunct="1">
              <a:spcBef>
                <a:spcPct val="0"/>
              </a:spcBef>
              <a:buFontTx/>
              <a:buNone/>
            </a:pPr>
            <a:r>
              <a:rPr lang="zh-CN" altLang="en-US" sz="2300" dirty="0">
                <a:latin typeface="Times New Roman" panose="02020603050405020304" charset="0"/>
              </a:rPr>
              <a:t>故可把系统对每一块数据的处理时间表示为</a:t>
            </a:r>
            <a:r>
              <a:rPr lang="en-US" altLang="zh-CN" sz="2300" dirty="0">
                <a:latin typeface="Times New Roman" panose="02020603050405020304" charset="0"/>
              </a:rPr>
              <a:t>:  Max(</a:t>
            </a:r>
            <a:r>
              <a:rPr lang="en-US" altLang="zh-CN" sz="2300" i="1" dirty="0">
                <a:latin typeface="Times New Roman" panose="02020603050405020304" charset="0"/>
              </a:rPr>
              <a:t>C</a:t>
            </a:r>
            <a:r>
              <a:rPr lang="en-US" altLang="zh-CN" sz="2300" dirty="0">
                <a:latin typeface="Times New Roman" panose="02020603050405020304" charset="0"/>
              </a:rPr>
              <a:t>, </a:t>
            </a:r>
            <a:r>
              <a:rPr lang="en-US" altLang="zh-CN" sz="2300" i="1" dirty="0">
                <a:latin typeface="Times New Roman" panose="02020603050405020304" charset="0"/>
              </a:rPr>
              <a:t>T</a:t>
            </a:r>
            <a:r>
              <a:rPr lang="en-US" altLang="zh-CN" sz="2300" dirty="0">
                <a:latin typeface="Times New Roman" panose="02020603050405020304" charset="0"/>
              </a:rPr>
              <a:t>)+</a:t>
            </a:r>
            <a:r>
              <a:rPr lang="en-US" altLang="zh-CN" sz="2300" i="1" dirty="0">
                <a:latin typeface="Times New Roman" panose="02020603050405020304" charset="0"/>
              </a:rPr>
              <a:t>M</a:t>
            </a:r>
            <a:endParaRPr lang="en-US" altLang="zh-CN" sz="2300" i="1" dirty="0">
              <a:latin typeface="Times New Roman" panose="0202060305040502030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57480" y="1993265"/>
            <a:ext cx="11818620"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双缓冲区：每当用户申请</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的时候，</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OS</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就给该用户分配</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两个</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缓冲区，也叫缓冲</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对换</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graphicFrame>
        <p:nvGraphicFramePr>
          <p:cNvPr id="17" name="Object 4"/>
          <p:cNvGraphicFramePr>
            <a:graphicFrameLocks noChangeAspect="1"/>
          </p:cNvGraphicFramePr>
          <p:nvPr/>
        </p:nvGraphicFramePr>
        <p:xfrm>
          <a:off x="614680" y="2665095"/>
          <a:ext cx="7345045" cy="3888105"/>
        </p:xfrm>
        <a:graphic>
          <a:graphicData uri="http://schemas.openxmlformats.org/presentationml/2006/ole">
            <mc:AlternateContent xmlns:mc="http://schemas.openxmlformats.org/markup-compatibility/2006">
              <mc:Choice xmlns:v="urn:schemas-microsoft-com:vml" Requires="v">
                <p:oleObj spid="_x0000_s13328" name="VISIO" r:id="rId1" imgW="4351020" imgH="2156460" progId="Visio.Drawing.4">
                  <p:embed/>
                </p:oleObj>
              </mc:Choice>
              <mc:Fallback>
                <p:oleObj name="VISIO" r:id="rId1" imgW="4351020" imgH="215646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80" y="2665095"/>
                        <a:ext cx="7345045" cy="388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AutoShape 6"/>
          <p:cNvSpPr>
            <a:spLocks noChangeArrowheads="1"/>
          </p:cNvSpPr>
          <p:nvPr/>
        </p:nvSpPr>
        <p:spPr bwMode="auto">
          <a:xfrm>
            <a:off x="1793789" y="2745119"/>
            <a:ext cx="8604250" cy="1366838"/>
          </a:xfrm>
          <a:prstGeom prst="flowChartAlternateProcess">
            <a:avLst/>
          </a:prstGeom>
          <a:solidFill>
            <a:schemeClr val="accent1"/>
          </a:solidFill>
          <a:ln w="9525" algn="ctr">
            <a:solidFill>
              <a:srgbClr val="CC0000"/>
            </a:solidFill>
            <a:miter lim="800000"/>
          </a:ln>
        </p:spPr>
        <p:txBody>
          <a:bodyPr wrap="none" anchor="ctr"/>
          <a:lstStyle>
            <a:lvl1pPr defTabSz="7480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7480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7480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dirty="0">
                <a:solidFill>
                  <a:schemeClr val="bg1"/>
                </a:solidFill>
                <a:latin typeface="Times New Roman" panose="02020603050405020304" charset="0"/>
              </a:rPr>
              <a:t>设备输入时，先将数据送入缓冲区</a:t>
            </a:r>
            <a:r>
              <a:rPr lang="en-US" altLang="zh-CN" sz="2600" dirty="0">
                <a:solidFill>
                  <a:schemeClr val="bg1"/>
                </a:solidFill>
                <a:latin typeface="Times New Roman" panose="02020603050405020304" charset="0"/>
              </a:rPr>
              <a:t>1</a:t>
            </a:r>
            <a:r>
              <a:rPr lang="zh-CN" altLang="en-US" sz="2600" dirty="0">
                <a:solidFill>
                  <a:schemeClr val="bg1"/>
                </a:solidFill>
                <a:latin typeface="Times New Roman" panose="02020603050405020304" charset="0"/>
              </a:rPr>
              <a:t>，装满后转向缓冲区</a:t>
            </a:r>
            <a:r>
              <a:rPr lang="en-US" altLang="zh-CN" sz="2600" dirty="0">
                <a:solidFill>
                  <a:schemeClr val="bg1"/>
                </a:solidFill>
                <a:latin typeface="Times New Roman" panose="02020603050405020304" charset="0"/>
              </a:rPr>
              <a:t>2</a:t>
            </a:r>
            <a:endParaRPr lang="en-US" altLang="zh-CN" sz="2600" dirty="0">
              <a:solidFill>
                <a:schemeClr val="bg1"/>
              </a:solidFill>
              <a:latin typeface="Times New Roman" panose="02020603050405020304" charset="0"/>
            </a:endParaRPr>
          </a:p>
          <a:p>
            <a:pPr eaLnBrk="1" hangingPunct="1">
              <a:spcBef>
                <a:spcPct val="0"/>
              </a:spcBef>
              <a:buFontTx/>
              <a:buNone/>
            </a:pPr>
            <a:r>
              <a:rPr lang="zh-CN" altLang="en-US" sz="2600" dirty="0">
                <a:solidFill>
                  <a:schemeClr val="bg1"/>
                </a:solidFill>
                <a:latin typeface="Times New Roman" panose="02020603050405020304" charset="0"/>
              </a:rPr>
              <a:t>此时</a:t>
            </a:r>
            <a:r>
              <a:rPr lang="en-US" altLang="zh-CN" sz="2600" dirty="0">
                <a:solidFill>
                  <a:schemeClr val="bg1"/>
                </a:solidFill>
                <a:latin typeface="Times New Roman" panose="02020603050405020304" charset="0"/>
              </a:rPr>
              <a:t>OS</a:t>
            </a:r>
            <a:r>
              <a:rPr lang="zh-CN" altLang="en-US" sz="2600" dirty="0">
                <a:solidFill>
                  <a:schemeClr val="bg1"/>
                </a:solidFill>
                <a:latin typeface="Times New Roman" panose="02020603050405020304" charset="0"/>
              </a:rPr>
              <a:t>可从缓冲区</a:t>
            </a:r>
            <a:r>
              <a:rPr lang="en-US" altLang="zh-CN" sz="2600" dirty="0">
                <a:solidFill>
                  <a:schemeClr val="bg1"/>
                </a:solidFill>
                <a:latin typeface="Times New Roman" panose="02020603050405020304" charset="0"/>
              </a:rPr>
              <a:t>1</a:t>
            </a:r>
            <a:r>
              <a:rPr lang="zh-CN" altLang="en-US" sz="2600" dirty="0">
                <a:solidFill>
                  <a:schemeClr val="bg1"/>
                </a:solidFill>
                <a:latin typeface="Times New Roman" panose="02020603050405020304" charset="0"/>
              </a:rPr>
              <a:t>中读取数据，并送入用户进程。</a:t>
            </a:r>
            <a:endParaRPr lang="zh-CN" altLang="en-US" sz="2600" dirty="0">
              <a:solidFill>
                <a:schemeClr val="bg1"/>
              </a:solidFill>
              <a:latin typeface="Times New Roman" panose="02020603050405020304" charset="0"/>
            </a:endParaRPr>
          </a:p>
        </p:txBody>
      </p:sp>
      <p:sp>
        <p:nvSpPr>
          <p:cNvPr id="19" name="AutoShape 7"/>
          <p:cNvSpPr>
            <a:spLocks noChangeArrowheads="1"/>
          </p:cNvSpPr>
          <p:nvPr/>
        </p:nvSpPr>
        <p:spPr bwMode="auto">
          <a:xfrm>
            <a:off x="1974302" y="4396509"/>
            <a:ext cx="8243888" cy="1511300"/>
          </a:xfrm>
          <a:prstGeom prst="flowChartAlternateProcess">
            <a:avLst/>
          </a:prstGeom>
          <a:solidFill>
            <a:schemeClr val="accent1"/>
          </a:solidFill>
          <a:ln w="9525" algn="ctr">
            <a:solidFill>
              <a:srgbClr val="CC0000"/>
            </a:solidFill>
            <a:miter lim="800000"/>
          </a:ln>
        </p:spPr>
        <p:txBody>
          <a:bodyPr wrap="none" anchor="ctr"/>
          <a:lstStyle>
            <a:lvl1pPr defTabSz="7480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7480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7480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dirty="0">
                <a:solidFill>
                  <a:schemeClr val="bg1"/>
                </a:solidFill>
                <a:latin typeface="Times New Roman" panose="02020603050405020304" charset="0"/>
              </a:rPr>
              <a:t>系统处理一块数据的时间可以粗略地认为是</a:t>
            </a:r>
            <a:r>
              <a:rPr lang="en-US" altLang="zh-CN" sz="2600" dirty="0">
                <a:solidFill>
                  <a:schemeClr val="bg1"/>
                </a:solidFill>
                <a:latin typeface="Times New Roman" panose="02020603050405020304" charset="0"/>
              </a:rPr>
              <a:t>Max(C</a:t>
            </a:r>
            <a:r>
              <a:rPr lang="zh-CN" altLang="en-US" sz="2600" dirty="0">
                <a:solidFill>
                  <a:schemeClr val="bg1"/>
                </a:solidFill>
                <a:latin typeface="Times New Roman" panose="02020603050405020304" charset="0"/>
              </a:rPr>
              <a:t>，</a:t>
            </a:r>
            <a:r>
              <a:rPr lang="en-US" altLang="zh-CN" sz="2600" dirty="0">
                <a:solidFill>
                  <a:schemeClr val="bg1"/>
                </a:solidFill>
                <a:latin typeface="Times New Roman" panose="02020603050405020304" charset="0"/>
              </a:rPr>
              <a:t>T)</a:t>
            </a:r>
            <a:endParaRPr lang="en-US" altLang="zh-CN" sz="2600" dirty="0">
              <a:solidFill>
                <a:schemeClr val="bg1"/>
              </a:solidFill>
              <a:latin typeface="Times New Roman" panose="02020603050405020304" charset="0"/>
            </a:endParaRPr>
          </a:p>
          <a:p>
            <a:pPr eaLnBrk="1" hangingPunct="1">
              <a:spcBef>
                <a:spcPct val="0"/>
              </a:spcBef>
              <a:buFontTx/>
              <a:buNone/>
            </a:pPr>
            <a:r>
              <a:rPr lang="zh-CN" altLang="en-US" sz="2600" dirty="0">
                <a:solidFill>
                  <a:schemeClr val="bg1"/>
                </a:solidFill>
                <a:latin typeface="Times New Roman" panose="02020603050405020304" charset="0"/>
              </a:rPr>
              <a:t>如果</a:t>
            </a:r>
            <a:r>
              <a:rPr lang="en-US" altLang="zh-CN" sz="2600" dirty="0">
                <a:solidFill>
                  <a:schemeClr val="bg1"/>
                </a:solidFill>
                <a:latin typeface="Times New Roman" panose="02020603050405020304" charset="0"/>
              </a:rPr>
              <a:t>C&lt;T</a:t>
            </a:r>
            <a:r>
              <a:rPr lang="zh-CN" altLang="en-US" sz="2600" dirty="0">
                <a:solidFill>
                  <a:schemeClr val="bg1"/>
                </a:solidFill>
                <a:latin typeface="Times New Roman" panose="02020603050405020304" charset="0"/>
              </a:rPr>
              <a:t>，可使块设备连续输入；</a:t>
            </a:r>
            <a:endParaRPr lang="zh-CN" altLang="en-US" sz="2600" dirty="0">
              <a:solidFill>
                <a:schemeClr val="bg1"/>
              </a:solidFill>
              <a:latin typeface="Times New Roman" panose="02020603050405020304" charset="0"/>
            </a:endParaRPr>
          </a:p>
          <a:p>
            <a:pPr eaLnBrk="1" hangingPunct="1">
              <a:spcBef>
                <a:spcPct val="0"/>
              </a:spcBef>
              <a:buFontTx/>
              <a:buNone/>
            </a:pPr>
            <a:r>
              <a:rPr lang="zh-CN" altLang="en-US" sz="2600" dirty="0">
                <a:solidFill>
                  <a:schemeClr val="bg1"/>
                </a:solidFill>
                <a:latin typeface="Times New Roman" panose="02020603050405020304" charset="0"/>
              </a:rPr>
              <a:t>如果</a:t>
            </a:r>
            <a:r>
              <a:rPr lang="en-US" altLang="zh-CN" sz="2600" dirty="0">
                <a:solidFill>
                  <a:schemeClr val="bg1"/>
                </a:solidFill>
                <a:latin typeface="Times New Roman" panose="02020603050405020304" charset="0"/>
              </a:rPr>
              <a:t>C&gt;T</a:t>
            </a:r>
            <a:r>
              <a:rPr lang="zh-CN" altLang="en-US" sz="2600" dirty="0">
                <a:solidFill>
                  <a:schemeClr val="bg1"/>
                </a:solidFill>
                <a:latin typeface="Times New Roman" panose="02020603050405020304" charset="0"/>
              </a:rPr>
              <a:t>，可使</a:t>
            </a:r>
            <a:r>
              <a:rPr lang="en-US" altLang="zh-CN" sz="2600" dirty="0">
                <a:solidFill>
                  <a:schemeClr val="bg1"/>
                </a:solidFill>
                <a:latin typeface="Times New Roman" panose="02020603050405020304" charset="0"/>
              </a:rPr>
              <a:t>CPU</a:t>
            </a:r>
            <a:r>
              <a:rPr lang="zh-CN" altLang="en-US" sz="2600" dirty="0">
                <a:solidFill>
                  <a:schemeClr val="bg1"/>
                </a:solidFill>
                <a:latin typeface="Times New Roman" panose="02020603050405020304" charset="0"/>
              </a:rPr>
              <a:t>不必等待设备输入。</a:t>
            </a:r>
            <a:endParaRPr lang="zh-CN" altLang="en-US" sz="2600" dirty="0">
              <a:solidFill>
                <a:schemeClr val="bg1"/>
              </a:solidFill>
              <a:latin typeface="Times New Roman" panose="0202060305040502030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546225" y="1993265"/>
            <a:ext cx="10429875"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双机通讯时的双缓冲区</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设置</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graphicFrame>
        <p:nvGraphicFramePr>
          <p:cNvPr id="2" name="Object 3"/>
          <p:cNvGraphicFramePr>
            <a:graphicFrameLocks noGrp="1" noChangeAspect="1"/>
          </p:cNvGraphicFramePr>
          <p:nvPr>
            <p:ph idx="1"/>
          </p:nvPr>
        </p:nvGraphicFramePr>
        <p:xfrm>
          <a:off x="2484350" y="2802540"/>
          <a:ext cx="7929508" cy="3347149"/>
        </p:xfrm>
        <a:graphic>
          <a:graphicData uri="http://schemas.openxmlformats.org/presentationml/2006/ole">
            <mc:AlternateContent xmlns:mc="http://schemas.openxmlformats.org/markup-compatibility/2006">
              <mc:Choice xmlns:v="urn:schemas-microsoft-com:vml" Requires="v">
                <p:oleObj spid="_x0000_s14353" name="VISIO" r:id="rId1" imgW="3230880" imgH="1363980" progId="Visio.Drawing.4">
                  <p:embed/>
                </p:oleObj>
              </mc:Choice>
              <mc:Fallback>
                <p:oleObj name="VISIO" r:id="rId1" imgW="3230880" imgH="136398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350" y="2802540"/>
                        <a:ext cx="7929508" cy="3347149"/>
                      </a:xfrm>
                      <a:prstGeom prst="rect">
                        <a:avLst/>
                      </a:prstGeom>
                      <a:noFill/>
                      <a:ln>
                        <a:noFill/>
                      </a:ln>
                      <a:effectLst/>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546225" y="1993265"/>
            <a:ext cx="10429875"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环形缓冲区：多个缓冲区形成环形的数据</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结构，生产者消费者</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问题</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grpSp>
        <p:nvGrpSpPr>
          <p:cNvPr id="10" name="组合 9"/>
          <p:cNvGrpSpPr/>
          <p:nvPr/>
        </p:nvGrpSpPr>
        <p:grpSpPr>
          <a:xfrm>
            <a:off x="4311015" y="3812540"/>
            <a:ext cx="3045460" cy="2980690"/>
            <a:chOff x="2735248" y="2957883"/>
            <a:chExt cx="3045349" cy="3045350"/>
          </a:xfrm>
        </p:grpSpPr>
        <p:sp>
          <p:nvSpPr>
            <p:cNvPr id="11" name="流程图: 或者 10"/>
            <p:cNvSpPr/>
            <p:nvPr/>
          </p:nvSpPr>
          <p:spPr>
            <a:xfrm>
              <a:off x="2735248" y="2957884"/>
              <a:ext cx="3045349" cy="3045349"/>
            </a:xfrm>
            <a:prstGeom prst="flowChartOr">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p>
              <a:pPr algn="ctr"/>
              <a:endParaRPr lang="zh-CN" altLang="en-US"/>
            </a:p>
          </p:txBody>
        </p:sp>
        <p:sp>
          <p:nvSpPr>
            <p:cNvPr id="12" name="流程图: 汇总连接 11"/>
            <p:cNvSpPr/>
            <p:nvPr/>
          </p:nvSpPr>
          <p:spPr>
            <a:xfrm>
              <a:off x="2735248" y="2957883"/>
              <a:ext cx="3045349" cy="3045349"/>
            </a:xfrm>
            <a:prstGeom prst="flowChartSummingJunction">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p>
              <a:pPr algn="ctr"/>
              <a:endParaRPr lang="zh-CN" altLang="en-US"/>
            </a:p>
          </p:txBody>
        </p:sp>
        <p:sp>
          <p:nvSpPr>
            <p:cNvPr id="16" name="椭圆 15"/>
            <p:cNvSpPr/>
            <p:nvPr/>
          </p:nvSpPr>
          <p:spPr>
            <a:xfrm>
              <a:off x="3466765" y="3693376"/>
              <a:ext cx="1574362" cy="1574362"/>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sz="2800" dirty="0"/>
                <a:t>n=8</a:t>
              </a:r>
              <a:endParaRPr lang="zh-CN" altLang="en-US" sz="2800" dirty="0"/>
            </a:p>
          </p:txBody>
        </p:sp>
      </p:grpSp>
      <p:grpSp>
        <p:nvGrpSpPr>
          <p:cNvPr id="17" name="组合 16"/>
          <p:cNvGrpSpPr/>
          <p:nvPr/>
        </p:nvGrpSpPr>
        <p:grpSpPr>
          <a:xfrm>
            <a:off x="4702619" y="3169351"/>
            <a:ext cx="548226" cy="780971"/>
            <a:chOff x="1433170" y="2314612"/>
            <a:chExt cx="548226" cy="780971"/>
          </a:xfrm>
        </p:grpSpPr>
        <p:sp>
          <p:nvSpPr>
            <p:cNvPr id="18" name="文本框 17"/>
            <p:cNvSpPr txBox="1"/>
            <p:nvPr/>
          </p:nvSpPr>
          <p:spPr>
            <a:xfrm>
              <a:off x="1433170" y="2314612"/>
              <a:ext cx="442750" cy="523220"/>
            </a:xfrm>
            <a:prstGeom prst="rect">
              <a:avLst/>
            </a:prstGeom>
            <a:noFill/>
          </p:spPr>
          <p:txBody>
            <a:bodyPr wrap="none" rtlCol="0">
              <a:spAutoFit/>
            </a:bodyPr>
            <a:p>
              <a:r>
                <a:rPr lang="en-US" altLang="zh-CN" sz="2800" dirty="0"/>
                <a:t>in</a:t>
              </a:r>
              <a:endParaRPr lang="zh-CN" altLang="en-US" sz="2800" dirty="0"/>
            </a:p>
          </p:txBody>
        </p:sp>
        <p:sp>
          <p:nvSpPr>
            <p:cNvPr id="19" name="上箭头 7"/>
            <p:cNvSpPr/>
            <p:nvPr/>
          </p:nvSpPr>
          <p:spPr>
            <a:xfrm rot="9000000">
              <a:off x="1726954" y="2737771"/>
              <a:ext cx="254442" cy="357812"/>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grpSp>
      <p:sp>
        <p:nvSpPr>
          <p:cNvPr id="20" name="圆角右箭头 8"/>
          <p:cNvSpPr/>
          <p:nvPr/>
        </p:nvSpPr>
        <p:spPr>
          <a:xfrm rot="1800000">
            <a:off x="5118038" y="2964643"/>
            <a:ext cx="410431" cy="438100"/>
          </a:xfrm>
          <a:prstGeom prst="bentArrow">
            <a:avLst>
              <a:gd name="adj1" fmla="val 25000"/>
              <a:gd name="adj2" fmla="val 27443"/>
              <a:gd name="adj3" fmla="val 25000"/>
              <a:gd name="adj4" fmla="val 75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tx1"/>
              </a:solidFill>
            </a:endParaRPr>
          </a:p>
        </p:txBody>
      </p:sp>
      <p:grpSp>
        <p:nvGrpSpPr>
          <p:cNvPr id="21" name="组合 20"/>
          <p:cNvGrpSpPr/>
          <p:nvPr/>
        </p:nvGrpSpPr>
        <p:grpSpPr>
          <a:xfrm>
            <a:off x="7383001" y="4310845"/>
            <a:ext cx="1085000" cy="544846"/>
            <a:chOff x="4113552" y="3456106"/>
            <a:chExt cx="1085000" cy="544846"/>
          </a:xfrm>
        </p:grpSpPr>
        <p:sp>
          <p:nvSpPr>
            <p:cNvPr id="22" name="文本框 21"/>
            <p:cNvSpPr txBox="1"/>
            <p:nvPr/>
          </p:nvSpPr>
          <p:spPr>
            <a:xfrm>
              <a:off x="4515352" y="3456106"/>
              <a:ext cx="683200" cy="523220"/>
            </a:xfrm>
            <a:prstGeom prst="rect">
              <a:avLst/>
            </a:prstGeom>
            <a:noFill/>
          </p:spPr>
          <p:txBody>
            <a:bodyPr wrap="none" rtlCol="0">
              <a:spAutoFit/>
            </a:bodyPr>
            <a:p>
              <a:r>
                <a:rPr lang="en-US" altLang="zh-CN" sz="2800" dirty="0"/>
                <a:t>out</a:t>
              </a:r>
              <a:endParaRPr lang="zh-CN" altLang="en-US" sz="2800" dirty="0"/>
            </a:p>
          </p:txBody>
        </p:sp>
        <p:sp>
          <p:nvSpPr>
            <p:cNvPr id="23" name="上箭头 10"/>
            <p:cNvSpPr/>
            <p:nvPr/>
          </p:nvSpPr>
          <p:spPr>
            <a:xfrm rot="14400000">
              <a:off x="4165237" y="3694825"/>
              <a:ext cx="254442" cy="357812"/>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grpSp>
      <p:sp>
        <p:nvSpPr>
          <p:cNvPr id="24" name="圆角右箭头 11"/>
          <p:cNvSpPr/>
          <p:nvPr/>
        </p:nvSpPr>
        <p:spPr>
          <a:xfrm rot="9000000">
            <a:off x="7858882" y="4907326"/>
            <a:ext cx="410431" cy="438100"/>
          </a:xfrm>
          <a:prstGeom prst="bentArrow">
            <a:avLst>
              <a:gd name="adj1" fmla="val 25000"/>
              <a:gd name="adj2" fmla="val 27443"/>
              <a:gd name="adj3" fmla="val 25000"/>
              <a:gd name="adj4" fmla="val 7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tx1"/>
              </a:solidFill>
            </a:endParaRPr>
          </a:p>
        </p:txBody>
      </p:sp>
      <p:sp>
        <p:nvSpPr>
          <p:cNvPr id="26" name="文本框 25"/>
          <p:cNvSpPr txBox="1"/>
          <p:nvPr/>
        </p:nvSpPr>
        <p:spPr>
          <a:xfrm>
            <a:off x="3449418" y="2606052"/>
            <a:ext cx="2339102" cy="461665"/>
          </a:xfrm>
          <a:prstGeom prst="rect">
            <a:avLst/>
          </a:prstGeom>
          <a:noFill/>
        </p:spPr>
        <p:txBody>
          <a:bodyPr wrap="none" rtlCol="0">
            <a:spAutoFit/>
          </a:bodyPr>
          <a:p>
            <a:r>
              <a:rPr lang="zh-CN" altLang="en-US" sz="2400" dirty="0"/>
              <a:t>生产者准备放入</a:t>
            </a:r>
            <a:endParaRPr lang="zh-CN" altLang="en-US" sz="2400" dirty="0"/>
          </a:p>
        </p:txBody>
      </p:sp>
      <p:sp>
        <p:nvSpPr>
          <p:cNvPr id="27" name="文本框 26"/>
          <p:cNvSpPr txBox="1"/>
          <p:nvPr/>
        </p:nvSpPr>
        <p:spPr>
          <a:xfrm>
            <a:off x="6988673" y="3914562"/>
            <a:ext cx="2339102" cy="461665"/>
          </a:xfrm>
          <a:prstGeom prst="rect">
            <a:avLst/>
          </a:prstGeom>
          <a:noFill/>
        </p:spPr>
        <p:txBody>
          <a:bodyPr wrap="none" rtlCol="0">
            <a:spAutoFit/>
          </a:bodyPr>
          <a:p>
            <a:r>
              <a:rPr lang="zh-CN" altLang="en-US" sz="2400" dirty="0"/>
              <a:t>消费者准备取出</a:t>
            </a:r>
            <a:endParaRPr lang="zh-CN" altLang="en-US" sz="2400" dirty="0"/>
          </a:p>
        </p:txBody>
      </p:sp>
      <p:sp>
        <p:nvSpPr>
          <p:cNvPr id="28" name="立方体 27"/>
          <p:cNvSpPr/>
          <p:nvPr/>
        </p:nvSpPr>
        <p:spPr>
          <a:xfrm>
            <a:off x="4578540" y="4704012"/>
            <a:ext cx="385211" cy="3852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立方体 28"/>
          <p:cNvSpPr/>
          <p:nvPr/>
        </p:nvSpPr>
        <p:spPr>
          <a:xfrm>
            <a:off x="4618969" y="5610665"/>
            <a:ext cx="385211" cy="3852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立方体 29"/>
          <p:cNvSpPr/>
          <p:nvPr/>
        </p:nvSpPr>
        <p:spPr>
          <a:xfrm>
            <a:off x="5210060" y="6216085"/>
            <a:ext cx="385211" cy="3852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立方体 30"/>
          <p:cNvSpPr/>
          <p:nvPr/>
        </p:nvSpPr>
        <p:spPr>
          <a:xfrm>
            <a:off x="6090633" y="6214577"/>
            <a:ext cx="385211" cy="3852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立方体 31"/>
          <p:cNvSpPr/>
          <p:nvPr/>
        </p:nvSpPr>
        <p:spPr>
          <a:xfrm>
            <a:off x="6686395" y="5610665"/>
            <a:ext cx="385211" cy="3852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立方体 32"/>
          <p:cNvSpPr/>
          <p:nvPr/>
        </p:nvSpPr>
        <p:spPr>
          <a:xfrm>
            <a:off x="6719557" y="4748046"/>
            <a:ext cx="385211" cy="3852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5940592" y="4589467"/>
            <a:ext cx="300082" cy="369332"/>
          </a:xfrm>
          <a:prstGeom prst="rect">
            <a:avLst/>
          </a:prstGeom>
          <a:noFill/>
        </p:spPr>
        <p:txBody>
          <a:bodyPr wrap="none" rtlCol="0">
            <a:spAutoFit/>
          </a:bodyPr>
          <a:p>
            <a:r>
              <a:rPr lang="en-US" altLang="zh-CN" dirty="0">
                <a:latin typeface="Times New Roman" panose="02020603050405020304" charset="0"/>
                <a:cs typeface="Times New Roman" panose="02020603050405020304" charset="0"/>
              </a:rPr>
              <a:t>0</a:t>
            </a:r>
            <a:endParaRPr lang="zh-CN" altLang="en-US" dirty="0">
              <a:latin typeface="Times New Roman" panose="02020603050405020304" charset="0"/>
              <a:cs typeface="Times New Roman" panose="02020603050405020304" charset="0"/>
            </a:endParaRPr>
          </a:p>
        </p:txBody>
      </p:sp>
      <p:sp>
        <p:nvSpPr>
          <p:cNvPr id="35" name="文本框 34"/>
          <p:cNvSpPr txBox="1"/>
          <p:nvPr/>
        </p:nvSpPr>
        <p:spPr>
          <a:xfrm>
            <a:off x="6248330" y="4866233"/>
            <a:ext cx="300082" cy="369332"/>
          </a:xfrm>
          <a:prstGeom prst="rect">
            <a:avLst/>
          </a:prstGeom>
          <a:noFill/>
        </p:spPr>
        <p:txBody>
          <a:bodyPr wrap="none" rtlCol="0">
            <a:spAutoFit/>
          </a:bodyPr>
          <a:p>
            <a:r>
              <a:rPr lang="en-US" altLang="zh-CN" dirty="0">
                <a:latin typeface="Times New Roman" panose="02020603050405020304" charset="0"/>
                <a:cs typeface="Times New Roman" panose="02020603050405020304" charset="0"/>
              </a:rPr>
              <a:t>1</a:t>
            </a:r>
            <a:endParaRPr lang="zh-CN" altLang="en-US" dirty="0">
              <a:latin typeface="Times New Roman" panose="02020603050405020304" charset="0"/>
              <a:cs typeface="Times New Roman" panose="02020603050405020304" charset="0"/>
            </a:endParaRPr>
          </a:p>
        </p:txBody>
      </p:sp>
      <p:sp>
        <p:nvSpPr>
          <p:cNvPr id="36" name="文本框 35"/>
          <p:cNvSpPr txBox="1"/>
          <p:nvPr/>
        </p:nvSpPr>
        <p:spPr>
          <a:xfrm>
            <a:off x="6277306" y="5411613"/>
            <a:ext cx="300082" cy="369332"/>
          </a:xfrm>
          <a:prstGeom prst="rect">
            <a:avLst/>
          </a:prstGeom>
          <a:noFill/>
        </p:spPr>
        <p:txBody>
          <a:bodyPr wrap="none" rtlCol="0">
            <a:spAutoFit/>
          </a:bodyPr>
          <a:p>
            <a:r>
              <a:rPr lang="en-US" altLang="zh-CN" dirty="0">
                <a:latin typeface="Times New Roman" panose="02020603050405020304" charset="0"/>
                <a:cs typeface="Times New Roman" panose="02020603050405020304" charset="0"/>
              </a:rPr>
              <a:t>2</a:t>
            </a:r>
            <a:endParaRPr lang="zh-CN" altLang="en-US" dirty="0">
              <a:latin typeface="Times New Roman" panose="02020603050405020304" charset="0"/>
              <a:cs typeface="Times New Roman" panose="02020603050405020304" charset="0"/>
            </a:endParaRPr>
          </a:p>
        </p:txBody>
      </p:sp>
      <p:sp>
        <p:nvSpPr>
          <p:cNvPr id="37" name="文本框 36"/>
          <p:cNvSpPr txBox="1"/>
          <p:nvPr/>
        </p:nvSpPr>
        <p:spPr>
          <a:xfrm>
            <a:off x="5453070" y="4590243"/>
            <a:ext cx="300082" cy="369332"/>
          </a:xfrm>
          <a:prstGeom prst="rect">
            <a:avLst/>
          </a:prstGeom>
          <a:noFill/>
        </p:spPr>
        <p:txBody>
          <a:bodyPr wrap="none" rtlCol="0">
            <a:spAutoFit/>
          </a:bodyPr>
          <a:p>
            <a:r>
              <a:rPr lang="en-US" altLang="zh-CN" dirty="0">
                <a:latin typeface="Times New Roman" panose="02020603050405020304" charset="0"/>
                <a:cs typeface="Times New Roman" panose="02020603050405020304" charset="0"/>
              </a:rPr>
              <a:t>7</a:t>
            </a:r>
            <a:endParaRPr lang="zh-CN" altLang="en-US" dirty="0">
              <a:latin typeface="Times New Roman" panose="02020603050405020304" charset="0"/>
              <a:cs typeface="Times New Roman" panose="02020603050405020304" charset="0"/>
            </a:endParaRPr>
          </a:p>
        </p:txBody>
      </p:sp>
      <p:sp>
        <p:nvSpPr>
          <p:cNvPr id="38" name="文本框 37"/>
          <p:cNvSpPr txBox="1"/>
          <p:nvPr/>
        </p:nvSpPr>
        <p:spPr>
          <a:xfrm>
            <a:off x="5235815" y="5554568"/>
            <a:ext cx="415498" cy="369332"/>
          </a:xfrm>
          <a:prstGeom prst="rect">
            <a:avLst/>
          </a:prstGeom>
          <a:noFill/>
        </p:spPr>
        <p:txBody>
          <a:bodyPr wrap="none" rtlCol="0">
            <a:spAutoFit/>
          </a:bodyPr>
          <a:p>
            <a:r>
              <a:rPr lang="en-US" altLang="zh-CN" dirty="0">
                <a:latin typeface="Times New Roman" panose="02020603050405020304" charset="0"/>
                <a:cs typeface="Times New Roman" panose="02020603050405020304" charset="0"/>
              </a:rPr>
              <a:t>…</a:t>
            </a:r>
            <a:endParaRPr lang="zh-CN" altLang="en-US" dirty="0">
              <a:latin typeface="Times New Roman" panose="02020603050405020304" charset="0"/>
              <a:cs typeface="Times New Roman" panose="02020603050405020304" charset="0"/>
            </a:endParaRPr>
          </a:p>
        </p:txBody>
      </p:sp>
      <p:sp>
        <p:nvSpPr>
          <p:cNvPr id="39" name="文本框 38"/>
          <p:cNvSpPr txBox="1"/>
          <p:nvPr/>
        </p:nvSpPr>
        <p:spPr>
          <a:xfrm>
            <a:off x="9284335" y="5439410"/>
            <a:ext cx="2691765" cy="6108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这里不讲</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了</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546225" y="1993265"/>
            <a:ext cx="10429875"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缓冲池：</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将缓冲这种资源作为公共资源进行统一管理，不仅在内存中划分响应的存储区，而且还为其设计数据结构和调用函数（面向对象的思想）</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sp>
        <p:nvSpPr>
          <p:cNvPr id="3" name="矩形 2"/>
          <p:cNvSpPr/>
          <p:nvPr/>
        </p:nvSpPr>
        <p:spPr>
          <a:xfrm>
            <a:off x="2013585" y="3935730"/>
            <a:ext cx="993775" cy="832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缓冲</a:t>
            </a:r>
            <a:endParaRPr lang="zh-CN" altLang="en-US"/>
          </a:p>
          <a:p>
            <a:pPr algn="ctr"/>
            <a:r>
              <a:rPr lang="zh-CN" altLang="en-US"/>
              <a:t>首部</a:t>
            </a:r>
            <a:endParaRPr lang="zh-CN" altLang="en-US"/>
          </a:p>
        </p:txBody>
      </p:sp>
      <p:sp>
        <p:nvSpPr>
          <p:cNvPr id="40" name="矩形 39"/>
          <p:cNvSpPr/>
          <p:nvPr/>
        </p:nvSpPr>
        <p:spPr>
          <a:xfrm>
            <a:off x="3007360" y="3935730"/>
            <a:ext cx="1645285" cy="832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缓冲</a:t>
            </a:r>
            <a:endParaRPr lang="zh-CN" altLang="en-US">
              <a:solidFill>
                <a:schemeClr val="tx1"/>
              </a:solidFill>
            </a:endParaRPr>
          </a:p>
          <a:p>
            <a:pPr algn="ctr"/>
            <a:r>
              <a:rPr lang="zh-CN" altLang="en-US">
                <a:solidFill>
                  <a:schemeClr val="tx1"/>
                </a:solidFill>
              </a:rPr>
              <a:t>体</a:t>
            </a:r>
            <a:endParaRPr lang="zh-CN" altLang="en-US">
              <a:solidFill>
                <a:schemeClr val="tx1"/>
              </a:solidFill>
            </a:endParaRPr>
          </a:p>
        </p:txBody>
      </p:sp>
      <p:sp>
        <p:nvSpPr>
          <p:cNvPr id="41" name="矩形 40"/>
          <p:cNvSpPr/>
          <p:nvPr/>
        </p:nvSpPr>
        <p:spPr>
          <a:xfrm>
            <a:off x="1644650" y="3368675"/>
            <a:ext cx="3425190" cy="1651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2656205" y="3409315"/>
            <a:ext cx="1565910" cy="321945"/>
          </a:xfrm>
          <a:prstGeom prst="rect">
            <a:avLst/>
          </a:prstGeom>
          <a:noFill/>
        </p:spPr>
        <p:txBody>
          <a:bodyPr wrap="square" rtlCol="0">
            <a:noAutofit/>
          </a:bodyPr>
          <a:p>
            <a:pPr indent="0">
              <a:lnSpc>
                <a:spcPct val="150000"/>
              </a:lnSpc>
              <a:buFont typeface="Wingdings" panose="05000000000000000000" charset="0"/>
              <a:buNone/>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缓冲区单元</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43" name="文本框 42"/>
          <p:cNvSpPr txBox="1"/>
          <p:nvPr/>
        </p:nvSpPr>
        <p:spPr>
          <a:xfrm>
            <a:off x="850265" y="4691380"/>
            <a:ext cx="1955800" cy="1498600"/>
          </a:xfrm>
          <a:prstGeom prst="rect">
            <a:avLst/>
          </a:prstGeom>
          <a:solidFill>
            <a:schemeClr val="accent1">
              <a:lumMod val="40000"/>
              <a:lumOff val="60000"/>
            </a:schemeClr>
          </a:solidFill>
        </p:spPr>
        <p:txBody>
          <a:bodyPr wrap="square" rtlCol="0">
            <a:noAutofit/>
          </a:bodyPr>
          <a:p>
            <a:pPr indent="0">
              <a:lnSpc>
                <a:spcPct val="150000"/>
              </a:lnSpc>
              <a:buFont typeface="Wingdings" panose="05000000000000000000" charset="0"/>
              <a:buNone/>
            </a:pPr>
            <a:r>
              <a:rPr lang="zh-CN" altLang="en-US" sz="16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缓冲区号、设备号、设备数据块号、同步信号量，队列链接指针</a:t>
            </a:r>
            <a:endParaRPr lang="zh-CN" altLang="en-US" sz="16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grpSp>
        <p:nvGrpSpPr>
          <p:cNvPr id="55" name="组合 54"/>
          <p:cNvGrpSpPr/>
          <p:nvPr/>
        </p:nvGrpSpPr>
        <p:grpSpPr>
          <a:xfrm>
            <a:off x="8660765" y="3935730"/>
            <a:ext cx="2437130" cy="377825"/>
            <a:chOff x="11725" y="6198"/>
            <a:chExt cx="3838" cy="595"/>
          </a:xfrm>
        </p:grpSpPr>
        <p:grpSp>
          <p:nvGrpSpPr>
            <p:cNvPr id="46" name="组合 45"/>
            <p:cNvGrpSpPr/>
            <p:nvPr/>
          </p:nvGrpSpPr>
          <p:grpSpPr>
            <a:xfrm>
              <a:off x="11725" y="6198"/>
              <a:ext cx="1032" cy="592"/>
              <a:chOff x="11482" y="6198"/>
              <a:chExt cx="1280" cy="592"/>
            </a:xfrm>
          </p:grpSpPr>
          <p:sp>
            <p:nvSpPr>
              <p:cNvPr id="44" name="矩形 43"/>
              <p:cNvSpPr/>
              <p:nvPr/>
            </p:nvSpPr>
            <p:spPr>
              <a:xfrm>
                <a:off x="11482" y="6204"/>
                <a:ext cx="364" cy="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11846" y="6198"/>
                <a:ext cx="916" cy="5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3097" y="6198"/>
              <a:ext cx="1032" cy="592"/>
              <a:chOff x="11482" y="6198"/>
              <a:chExt cx="1280" cy="592"/>
            </a:xfrm>
          </p:grpSpPr>
          <p:sp>
            <p:nvSpPr>
              <p:cNvPr id="48" name="矩形 47"/>
              <p:cNvSpPr/>
              <p:nvPr/>
            </p:nvSpPr>
            <p:spPr>
              <a:xfrm>
                <a:off x="11482" y="6204"/>
                <a:ext cx="364" cy="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11846" y="6198"/>
                <a:ext cx="916" cy="5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0" name="组合 49"/>
            <p:cNvGrpSpPr/>
            <p:nvPr/>
          </p:nvGrpSpPr>
          <p:grpSpPr>
            <a:xfrm>
              <a:off x="14531" y="6198"/>
              <a:ext cx="1032" cy="592"/>
              <a:chOff x="11482" y="6198"/>
              <a:chExt cx="1280" cy="592"/>
            </a:xfrm>
          </p:grpSpPr>
          <p:sp>
            <p:nvSpPr>
              <p:cNvPr id="51" name="矩形 50"/>
              <p:cNvSpPr/>
              <p:nvPr/>
            </p:nvSpPr>
            <p:spPr>
              <a:xfrm>
                <a:off x="11482" y="6204"/>
                <a:ext cx="364" cy="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矩形 51"/>
              <p:cNvSpPr/>
              <p:nvPr/>
            </p:nvSpPr>
            <p:spPr>
              <a:xfrm>
                <a:off x="11846" y="6198"/>
                <a:ext cx="916" cy="5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53" name="肘形连接符 52"/>
            <p:cNvCxnSpPr>
              <a:stCxn id="44" idx="2"/>
              <a:endCxn id="48" idx="2"/>
            </p:cNvCxnSpPr>
            <p:nvPr/>
          </p:nvCxnSpPr>
          <p:spPr>
            <a:xfrm rot="5400000" flipV="1">
              <a:off x="12558" y="6105"/>
              <a:ext cx="5" cy="1372"/>
            </a:xfrm>
            <a:prstGeom prst="bentConnector3">
              <a:avLst>
                <a:gd name="adj1" fmla="val 75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48" idx="0"/>
              <a:endCxn id="51" idx="0"/>
            </p:cNvCxnSpPr>
            <p:nvPr/>
          </p:nvCxnSpPr>
          <p:spPr>
            <a:xfrm rot="16200000" flipH="1">
              <a:off x="13961" y="5487"/>
              <a:ext cx="5" cy="1434"/>
            </a:xfrm>
            <a:prstGeom prst="bentConnector3">
              <a:avLst>
                <a:gd name="adj1" fmla="val -74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8655685" y="4826635"/>
            <a:ext cx="2437130" cy="377825"/>
            <a:chOff x="11725" y="6198"/>
            <a:chExt cx="3838" cy="595"/>
          </a:xfrm>
        </p:grpSpPr>
        <p:grpSp>
          <p:nvGrpSpPr>
            <p:cNvPr id="57" name="组合 56"/>
            <p:cNvGrpSpPr/>
            <p:nvPr/>
          </p:nvGrpSpPr>
          <p:grpSpPr>
            <a:xfrm>
              <a:off x="11725" y="6198"/>
              <a:ext cx="1032" cy="592"/>
              <a:chOff x="11482" y="6198"/>
              <a:chExt cx="1280" cy="592"/>
            </a:xfrm>
          </p:grpSpPr>
          <p:sp>
            <p:nvSpPr>
              <p:cNvPr id="58" name="矩形 57"/>
              <p:cNvSpPr/>
              <p:nvPr/>
            </p:nvSpPr>
            <p:spPr>
              <a:xfrm>
                <a:off x="11482" y="6204"/>
                <a:ext cx="364" cy="58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矩形 58"/>
              <p:cNvSpPr/>
              <p:nvPr/>
            </p:nvSpPr>
            <p:spPr>
              <a:xfrm>
                <a:off x="11846" y="6198"/>
                <a:ext cx="916" cy="5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0" name="组合 59"/>
            <p:cNvGrpSpPr/>
            <p:nvPr/>
          </p:nvGrpSpPr>
          <p:grpSpPr>
            <a:xfrm>
              <a:off x="13097" y="6198"/>
              <a:ext cx="1032" cy="592"/>
              <a:chOff x="11482" y="6198"/>
              <a:chExt cx="1280" cy="592"/>
            </a:xfrm>
          </p:grpSpPr>
          <p:sp>
            <p:nvSpPr>
              <p:cNvPr id="61" name="矩形 60"/>
              <p:cNvSpPr/>
              <p:nvPr/>
            </p:nvSpPr>
            <p:spPr>
              <a:xfrm>
                <a:off x="11482" y="6204"/>
                <a:ext cx="364" cy="58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1846" y="6198"/>
                <a:ext cx="916" cy="5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3" name="组合 62"/>
            <p:cNvGrpSpPr/>
            <p:nvPr/>
          </p:nvGrpSpPr>
          <p:grpSpPr>
            <a:xfrm>
              <a:off x="14531" y="6198"/>
              <a:ext cx="1032" cy="592"/>
              <a:chOff x="11482" y="6198"/>
              <a:chExt cx="1280" cy="592"/>
            </a:xfrm>
          </p:grpSpPr>
          <p:sp>
            <p:nvSpPr>
              <p:cNvPr id="64" name="矩形 63"/>
              <p:cNvSpPr/>
              <p:nvPr/>
            </p:nvSpPr>
            <p:spPr>
              <a:xfrm>
                <a:off x="11482" y="6204"/>
                <a:ext cx="364" cy="58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矩形 64"/>
              <p:cNvSpPr/>
              <p:nvPr/>
            </p:nvSpPr>
            <p:spPr>
              <a:xfrm>
                <a:off x="11846" y="6198"/>
                <a:ext cx="916" cy="5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66" name="肘形连接符 65"/>
            <p:cNvCxnSpPr>
              <a:stCxn id="58" idx="2"/>
              <a:endCxn id="61" idx="2"/>
            </p:cNvCxnSpPr>
            <p:nvPr/>
          </p:nvCxnSpPr>
          <p:spPr>
            <a:xfrm rot="5400000" flipV="1">
              <a:off x="12558" y="6105"/>
              <a:ext cx="5" cy="1372"/>
            </a:xfrm>
            <a:prstGeom prst="bentConnector3">
              <a:avLst>
                <a:gd name="adj1" fmla="val 7550000"/>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61" idx="0"/>
              <a:endCxn id="64" idx="0"/>
            </p:cNvCxnSpPr>
            <p:nvPr/>
          </p:nvCxnSpPr>
          <p:spPr>
            <a:xfrm rot="16200000" flipH="1">
              <a:off x="13961" y="5487"/>
              <a:ext cx="5" cy="1434"/>
            </a:xfrm>
            <a:prstGeom prst="bentConnector3">
              <a:avLst>
                <a:gd name="adj1" fmla="val -7450000"/>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8649335" y="5620385"/>
            <a:ext cx="2437130" cy="377825"/>
            <a:chOff x="11725" y="6198"/>
            <a:chExt cx="3838" cy="595"/>
          </a:xfrm>
        </p:grpSpPr>
        <p:grpSp>
          <p:nvGrpSpPr>
            <p:cNvPr id="69" name="组合 68"/>
            <p:cNvGrpSpPr/>
            <p:nvPr/>
          </p:nvGrpSpPr>
          <p:grpSpPr>
            <a:xfrm>
              <a:off x="11725" y="6198"/>
              <a:ext cx="1032" cy="592"/>
              <a:chOff x="11482" y="6198"/>
              <a:chExt cx="1280" cy="592"/>
            </a:xfrm>
          </p:grpSpPr>
          <p:sp>
            <p:nvSpPr>
              <p:cNvPr id="70" name="矩形 69"/>
              <p:cNvSpPr/>
              <p:nvPr/>
            </p:nvSpPr>
            <p:spPr>
              <a:xfrm>
                <a:off x="11482" y="6204"/>
                <a:ext cx="364" cy="58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矩形 70"/>
              <p:cNvSpPr/>
              <p:nvPr/>
            </p:nvSpPr>
            <p:spPr>
              <a:xfrm>
                <a:off x="11846" y="6198"/>
                <a:ext cx="916" cy="587"/>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2" name="组合 71"/>
            <p:cNvGrpSpPr/>
            <p:nvPr/>
          </p:nvGrpSpPr>
          <p:grpSpPr>
            <a:xfrm>
              <a:off x="13097" y="6198"/>
              <a:ext cx="1032" cy="592"/>
              <a:chOff x="11482" y="6198"/>
              <a:chExt cx="1280" cy="592"/>
            </a:xfrm>
          </p:grpSpPr>
          <p:sp>
            <p:nvSpPr>
              <p:cNvPr id="73" name="矩形 72"/>
              <p:cNvSpPr/>
              <p:nvPr/>
            </p:nvSpPr>
            <p:spPr>
              <a:xfrm>
                <a:off x="11482" y="6204"/>
                <a:ext cx="364" cy="58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矩形 73"/>
              <p:cNvSpPr/>
              <p:nvPr/>
            </p:nvSpPr>
            <p:spPr>
              <a:xfrm>
                <a:off x="11846" y="6198"/>
                <a:ext cx="916" cy="587"/>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5" name="组合 74"/>
            <p:cNvGrpSpPr/>
            <p:nvPr/>
          </p:nvGrpSpPr>
          <p:grpSpPr>
            <a:xfrm>
              <a:off x="14531" y="6198"/>
              <a:ext cx="1032" cy="592"/>
              <a:chOff x="11482" y="6198"/>
              <a:chExt cx="1280" cy="592"/>
            </a:xfrm>
          </p:grpSpPr>
          <p:sp>
            <p:nvSpPr>
              <p:cNvPr id="76" name="矩形 75"/>
              <p:cNvSpPr/>
              <p:nvPr/>
            </p:nvSpPr>
            <p:spPr>
              <a:xfrm>
                <a:off x="11482" y="6204"/>
                <a:ext cx="364" cy="58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矩形 76"/>
              <p:cNvSpPr/>
              <p:nvPr/>
            </p:nvSpPr>
            <p:spPr>
              <a:xfrm>
                <a:off x="11846" y="6198"/>
                <a:ext cx="916" cy="587"/>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78" name="肘形连接符 77"/>
            <p:cNvCxnSpPr>
              <a:stCxn id="70" idx="2"/>
              <a:endCxn id="73" idx="2"/>
            </p:cNvCxnSpPr>
            <p:nvPr/>
          </p:nvCxnSpPr>
          <p:spPr>
            <a:xfrm rot="5400000" flipV="1">
              <a:off x="12558" y="6105"/>
              <a:ext cx="5" cy="1372"/>
            </a:xfrm>
            <a:prstGeom prst="bentConnector3">
              <a:avLst>
                <a:gd name="adj1" fmla="val 7550000"/>
              </a:avLst>
            </a:prstGeom>
            <a:ln>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73" idx="0"/>
              <a:endCxn id="76" idx="0"/>
            </p:cNvCxnSpPr>
            <p:nvPr/>
          </p:nvCxnSpPr>
          <p:spPr>
            <a:xfrm rot="16200000" flipH="1">
              <a:off x="13961" y="5487"/>
              <a:ext cx="5" cy="1434"/>
            </a:xfrm>
            <a:prstGeom prst="bentConnector3">
              <a:avLst>
                <a:gd name="adj1" fmla="val -7450000"/>
              </a:avLst>
            </a:prstGeom>
            <a:ln>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80" name="文本框 79"/>
          <p:cNvSpPr txBox="1"/>
          <p:nvPr/>
        </p:nvSpPr>
        <p:spPr>
          <a:xfrm>
            <a:off x="5542280" y="3902710"/>
            <a:ext cx="2998470" cy="58229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空白缓冲队列</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emq</a:t>
            </a:r>
            <a:endPar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81" name="文本框 80"/>
          <p:cNvSpPr txBox="1"/>
          <p:nvPr/>
        </p:nvSpPr>
        <p:spPr>
          <a:xfrm>
            <a:off x="5542280" y="4725670"/>
            <a:ext cx="2998470" cy="58229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输入队列</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inq</a:t>
            </a:r>
            <a:endPar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82" name="文本框 81"/>
          <p:cNvSpPr txBox="1"/>
          <p:nvPr/>
        </p:nvSpPr>
        <p:spPr>
          <a:xfrm>
            <a:off x="5542280" y="5585460"/>
            <a:ext cx="2998470" cy="58229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输出队列</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outq</a:t>
            </a:r>
            <a:endPar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546225" y="1993265"/>
            <a:ext cx="10429875"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缓冲池：</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将缓冲这种资源作为公共资源进行统一管理，不仅在内存中划分响应的存储区，而且还为其设计数据结构和调用函数（面向对象的思想）</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grpSp>
        <p:nvGrpSpPr>
          <p:cNvPr id="55" name="组合 54"/>
          <p:cNvGrpSpPr/>
          <p:nvPr/>
        </p:nvGrpSpPr>
        <p:grpSpPr>
          <a:xfrm>
            <a:off x="8660765" y="3935730"/>
            <a:ext cx="2437130" cy="377825"/>
            <a:chOff x="11725" y="6198"/>
            <a:chExt cx="3838" cy="595"/>
          </a:xfrm>
        </p:grpSpPr>
        <p:grpSp>
          <p:nvGrpSpPr>
            <p:cNvPr id="46" name="组合 45"/>
            <p:cNvGrpSpPr/>
            <p:nvPr/>
          </p:nvGrpSpPr>
          <p:grpSpPr>
            <a:xfrm>
              <a:off x="11725" y="6198"/>
              <a:ext cx="1032" cy="592"/>
              <a:chOff x="11482" y="6198"/>
              <a:chExt cx="1280" cy="592"/>
            </a:xfrm>
          </p:grpSpPr>
          <p:sp>
            <p:nvSpPr>
              <p:cNvPr id="44" name="矩形 43"/>
              <p:cNvSpPr/>
              <p:nvPr/>
            </p:nvSpPr>
            <p:spPr>
              <a:xfrm>
                <a:off x="11482" y="6204"/>
                <a:ext cx="364" cy="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11846" y="6198"/>
                <a:ext cx="916" cy="5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13097" y="6198"/>
              <a:ext cx="1032" cy="592"/>
              <a:chOff x="11482" y="6198"/>
              <a:chExt cx="1280" cy="592"/>
            </a:xfrm>
          </p:grpSpPr>
          <p:sp>
            <p:nvSpPr>
              <p:cNvPr id="48" name="矩形 47"/>
              <p:cNvSpPr/>
              <p:nvPr/>
            </p:nvSpPr>
            <p:spPr>
              <a:xfrm>
                <a:off x="11482" y="6204"/>
                <a:ext cx="364" cy="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11846" y="6198"/>
                <a:ext cx="916" cy="5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0" name="组合 49"/>
            <p:cNvGrpSpPr/>
            <p:nvPr/>
          </p:nvGrpSpPr>
          <p:grpSpPr>
            <a:xfrm>
              <a:off x="14531" y="6198"/>
              <a:ext cx="1032" cy="592"/>
              <a:chOff x="11482" y="6198"/>
              <a:chExt cx="1280" cy="592"/>
            </a:xfrm>
          </p:grpSpPr>
          <p:sp>
            <p:nvSpPr>
              <p:cNvPr id="51" name="矩形 50"/>
              <p:cNvSpPr/>
              <p:nvPr/>
            </p:nvSpPr>
            <p:spPr>
              <a:xfrm>
                <a:off x="11482" y="6204"/>
                <a:ext cx="364" cy="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矩形 51"/>
              <p:cNvSpPr/>
              <p:nvPr/>
            </p:nvSpPr>
            <p:spPr>
              <a:xfrm>
                <a:off x="11846" y="6198"/>
                <a:ext cx="916" cy="5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53" name="肘形连接符 52"/>
            <p:cNvCxnSpPr>
              <a:stCxn id="44" idx="2"/>
              <a:endCxn id="48" idx="2"/>
            </p:cNvCxnSpPr>
            <p:nvPr/>
          </p:nvCxnSpPr>
          <p:spPr>
            <a:xfrm rot="5400000" flipV="1">
              <a:off x="12558" y="6105"/>
              <a:ext cx="5" cy="1372"/>
            </a:xfrm>
            <a:prstGeom prst="bentConnector3">
              <a:avLst>
                <a:gd name="adj1" fmla="val 75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48" idx="0"/>
              <a:endCxn id="51" idx="0"/>
            </p:cNvCxnSpPr>
            <p:nvPr/>
          </p:nvCxnSpPr>
          <p:spPr>
            <a:xfrm rot="16200000" flipH="1">
              <a:off x="13961" y="5487"/>
              <a:ext cx="5" cy="1434"/>
            </a:xfrm>
            <a:prstGeom prst="bentConnector3">
              <a:avLst>
                <a:gd name="adj1" fmla="val -74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8655685" y="4826635"/>
            <a:ext cx="2437130" cy="377825"/>
            <a:chOff x="11725" y="6198"/>
            <a:chExt cx="3838" cy="595"/>
          </a:xfrm>
        </p:grpSpPr>
        <p:grpSp>
          <p:nvGrpSpPr>
            <p:cNvPr id="57" name="组合 56"/>
            <p:cNvGrpSpPr/>
            <p:nvPr/>
          </p:nvGrpSpPr>
          <p:grpSpPr>
            <a:xfrm>
              <a:off x="11725" y="6198"/>
              <a:ext cx="1032" cy="592"/>
              <a:chOff x="11482" y="6198"/>
              <a:chExt cx="1280" cy="592"/>
            </a:xfrm>
          </p:grpSpPr>
          <p:sp>
            <p:nvSpPr>
              <p:cNvPr id="58" name="矩形 57"/>
              <p:cNvSpPr/>
              <p:nvPr/>
            </p:nvSpPr>
            <p:spPr>
              <a:xfrm>
                <a:off x="11482" y="6204"/>
                <a:ext cx="364" cy="58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矩形 58"/>
              <p:cNvSpPr/>
              <p:nvPr/>
            </p:nvSpPr>
            <p:spPr>
              <a:xfrm>
                <a:off x="11846" y="6198"/>
                <a:ext cx="916" cy="5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0" name="组合 59"/>
            <p:cNvGrpSpPr/>
            <p:nvPr/>
          </p:nvGrpSpPr>
          <p:grpSpPr>
            <a:xfrm>
              <a:off x="13097" y="6198"/>
              <a:ext cx="1032" cy="592"/>
              <a:chOff x="11482" y="6198"/>
              <a:chExt cx="1280" cy="592"/>
            </a:xfrm>
          </p:grpSpPr>
          <p:sp>
            <p:nvSpPr>
              <p:cNvPr id="61" name="矩形 60"/>
              <p:cNvSpPr/>
              <p:nvPr/>
            </p:nvSpPr>
            <p:spPr>
              <a:xfrm>
                <a:off x="11482" y="6204"/>
                <a:ext cx="364" cy="58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1846" y="6198"/>
                <a:ext cx="916" cy="5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3" name="组合 62"/>
            <p:cNvGrpSpPr/>
            <p:nvPr/>
          </p:nvGrpSpPr>
          <p:grpSpPr>
            <a:xfrm>
              <a:off x="14531" y="6198"/>
              <a:ext cx="1032" cy="592"/>
              <a:chOff x="11482" y="6198"/>
              <a:chExt cx="1280" cy="592"/>
            </a:xfrm>
          </p:grpSpPr>
          <p:sp>
            <p:nvSpPr>
              <p:cNvPr id="64" name="矩形 63"/>
              <p:cNvSpPr/>
              <p:nvPr/>
            </p:nvSpPr>
            <p:spPr>
              <a:xfrm>
                <a:off x="11482" y="6204"/>
                <a:ext cx="364" cy="58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矩形 64"/>
              <p:cNvSpPr/>
              <p:nvPr/>
            </p:nvSpPr>
            <p:spPr>
              <a:xfrm>
                <a:off x="11846" y="6198"/>
                <a:ext cx="916" cy="5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66" name="肘形连接符 65"/>
            <p:cNvCxnSpPr>
              <a:stCxn id="58" idx="2"/>
              <a:endCxn id="61" idx="2"/>
            </p:cNvCxnSpPr>
            <p:nvPr/>
          </p:nvCxnSpPr>
          <p:spPr>
            <a:xfrm rot="5400000" flipV="1">
              <a:off x="12558" y="6105"/>
              <a:ext cx="5" cy="1372"/>
            </a:xfrm>
            <a:prstGeom prst="bentConnector3">
              <a:avLst>
                <a:gd name="adj1" fmla="val 7550000"/>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61" idx="0"/>
              <a:endCxn id="64" idx="0"/>
            </p:cNvCxnSpPr>
            <p:nvPr/>
          </p:nvCxnSpPr>
          <p:spPr>
            <a:xfrm rot="16200000" flipH="1">
              <a:off x="13961" y="5487"/>
              <a:ext cx="5" cy="1434"/>
            </a:xfrm>
            <a:prstGeom prst="bentConnector3">
              <a:avLst>
                <a:gd name="adj1" fmla="val -7450000"/>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8649335" y="5620385"/>
            <a:ext cx="2437130" cy="377825"/>
            <a:chOff x="11725" y="6198"/>
            <a:chExt cx="3838" cy="595"/>
          </a:xfrm>
        </p:grpSpPr>
        <p:grpSp>
          <p:nvGrpSpPr>
            <p:cNvPr id="69" name="组合 68"/>
            <p:cNvGrpSpPr/>
            <p:nvPr/>
          </p:nvGrpSpPr>
          <p:grpSpPr>
            <a:xfrm>
              <a:off x="11725" y="6198"/>
              <a:ext cx="1032" cy="592"/>
              <a:chOff x="11482" y="6198"/>
              <a:chExt cx="1280" cy="592"/>
            </a:xfrm>
          </p:grpSpPr>
          <p:sp>
            <p:nvSpPr>
              <p:cNvPr id="70" name="矩形 69"/>
              <p:cNvSpPr/>
              <p:nvPr/>
            </p:nvSpPr>
            <p:spPr>
              <a:xfrm>
                <a:off x="11482" y="6204"/>
                <a:ext cx="364" cy="58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矩形 70"/>
              <p:cNvSpPr/>
              <p:nvPr/>
            </p:nvSpPr>
            <p:spPr>
              <a:xfrm>
                <a:off x="11846" y="6198"/>
                <a:ext cx="916" cy="587"/>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2" name="组合 71"/>
            <p:cNvGrpSpPr/>
            <p:nvPr/>
          </p:nvGrpSpPr>
          <p:grpSpPr>
            <a:xfrm>
              <a:off x="13097" y="6198"/>
              <a:ext cx="1032" cy="592"/>
              <a:chOff x="11482" y="6198"/>
              <a:chExt cx="1280" cy="592"/>
            </a:xfrm>
          </p:grpSpPr>
          <p:sp>
            <p:nvSpPr>
              <p:cNvPr id="73" name="矩形 72"/>
              <p:cNvSpPr/>
              <p:nvPr/>
            </p:nvSpPr>
            <p:spPr>
              <a:xfrm>
                <a:off x="11482" y="6204"/>
                <a:ext cx="364" cy="58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矩形 73"/>
              <p:cNvSpPr/>
              <p:nvPr/>
            </p:nvSpPr>
            <p:spPr>
              <a:xfrm>
                <a:off x="11846" y="6198"/>
                <a:ext cx="916" cy="587"/>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5" name="组合 74"/>
            <p:cNvGrpSpPr/>
            <p:nvPr/>
          </p:nvGrpSpPr>
          <p:grpSpPr>
            <a:xfrm>
              <a:off x="14531" y="6198"/>
              <a:ext cx="1032" cy="592"/>
              <a:chOff x="11482" y="6198"/>
              <a:chExt cx="1280" cy="592"/>
            </a:xfrm>
          </p:grpSpPr>
          <p:sp>
            <p:nvSpPr>
              <p:cNvPr id="76" name="矩形 75"/>
              <p:cNvSpPr/>
              <p:nvPr/>
            </p:nvSpPr>
            <p:spPr>
              <a:xfrm>
                <a:off x="11482" y="6204"/>
                <a:ext cx="364" cy="58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矩形 76"/>
              <p:cNvSpPr/>
              <p:nvPr/>
            </p:nvSpPr>
            <p:spPr>
              <a:xfrm>
                <a:off x="11846" y="6198"/>
                <a:ext cx="916" cy="587"/>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78" name="肘形连接符 77"/>
            <p:cNvCxnSpPr>
              <a:stCxn id="70" idx="2"/>
              <a:endCxn id="73" idx="2"/>
            </p:cNvCxnSpPr>
            <p:nvPr/>
          </p:nvCxnSpPr>
          <p:spPr>
            <a:xfrm rot="5400000" flipV="1">
              <a:off x="12558" y="6105"/>
              <a:ext cx="5" cy="1372"/>
            </a:xfrm>
            <a:prstGeom prst="bentConnector3">
              <a:avLst>
                <a:gd name="adj1" fmla="val 7550000"/>
              </a:avLst>
            </a:prstGeom>
            <a:ln>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73" idx="0"/>
              <a:endCxn id="76" idx="0"/>
            </p:cNvCxnSpPr>
            <p:nvPr/>
          </p:nvCxnSpPr>
          <p:spPr>
            <a:xfrm rot="16200000" flipH="1">
              <a:off x="13961" y="5487"/>
              <a:ext cx="5" cy="1434"/>
            </a:xfrm>
            <a:prstGeom prst="bentConnector3">
              <a:avLst>
                <a:gd name="adj1" fmla="val -7450000"/>
              </a:avLst>
            </a:prstGeom>
            <a:ln>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80" name="文本框 79"/>
          <p:cNvSpPr txBox="1"/>
          <p:nvPr/>
        </p:nvSpPr>
        <p:spPr>
          <a:xfrm>
            <a:off x="5542280" y="3902710"/>
            <a:ext cx="2998470" cy="58229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空白缓冲队列</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emq</a:t>
            </a:r>
            <a:endPar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81" name="文本框 80"/>
          <p:cNvSpPr txBox="1"/>
          <p:nvPr/>
        </p:nvSpPr>
        <p:spPr>
          <a:xfrm>
            <a:off x="5542280" y="4725670"/>
            <a:ext cx="2998470" cy="58229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输入队列</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inq</a:t>
            </a:r>
            <a:endPar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82" name="文本框 81"/>
          <p:cNvSpPr txBox="1"/>
          <p:nvPr/>
        </p:nvSpPr>
        <p:spPr>
          <a:xfrm>
            <a:off x="5542280" y="5585460"/>
            <a:ext cx="2998470" cy="58229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输出队列</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outq</a:t>
            </a:r>
            <a:endPar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2" name="文本框 1"/>
          <p:cNvSpPr txBox="1"/>
          <p:nvPr/>
        </p:nvSpPr>
        <p:spPr>
          <a:xfrm>
            <a:off x="953135" y="3566795"/>
            <a:ext cx="3820160" cy="2758440"/>
          </a:xfrm>
          <a:prstGeom prst="rect">
            <a:avLst/>
          </a:prstGeom>
          <a:noFill/>
        </p:spPr>
        <p:txBody>
          <a:bodyPr wrap="square" rtlCol="0">
            <a:noAutofit/>
          </a:bodyPr>
          <a:p>
            <a:pPr indent="0">
              <a:lnSpc>
                <a:spcPct val="100000"/>
              </a:lnSpc>
              <a:buNone/>
            </a:pP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Void </a:t>
            </a:r>
            <a:r>
              <a:rPr lang="en-US" altLang="zh-CN" sz="16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Getbuf</a:t>
            </a:r>
            <a:r>
              <a:rPr lang="zh-CN" altLang="en-US" sz="16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16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wait </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RS</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））；同步</a:t>
            </a:r>
            <a:endPar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wait</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MS</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））；互斥</a:t>
            </a:r>
            <a:endPar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B</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number</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=Takebuf</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Signal</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MS</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Void</a:t>
            </a:r>
            <a:r>
              <a:rPr lang="en-US" altLang="zh-CN" sz="16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 Putbuf</a:t>
            </a:r>
            <a:r>
              <a:rPr lang="zh-CN" altLang="en-US" sz="16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16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number</a:t>
            </a:r>
            <a:r>
              <a:rPr lang="zh-CN" altLang="en-US" sz="16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wait </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MS</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））；互斥</a:t>
            </a:r>
            <a:endPar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Addbuf</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number</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Signal</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MS</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Signal</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RS</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））；同步</a:t>
            </a:r>
            <a:endPar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r>
              <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00000"/>
              </a:lnSpc>
              <a:buNone/>
            </a:pPr>
            <a:endParaRPr lang="en-US" altLang="zh-CN" sz="1600"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 name="文本框 9"/>
          <p:cNvSpPr txBox="1"/>
          <p:nvPr/>
        </p:nvSpPr>
        <p:spPr>
          <a:xfrm>
            <a:off x="4773295" y="3941445"/>
            <a:ext cx="6241415" cy="1125220"/>
          </a:xfrm>
          <a:prstGeom prst="rect">
            <a:avLst/>
          </a:prstGeom>
          <a:solidFill>
            <a:schemeClr val="accent4">
              <a:lumMod val="60000"/>
              <a:lumOff val="40000"/>
            </a:schemeClr>
          </a:solidFill>
        </p:spPr>
        <p:txBody>
          <a:bodyPr wrap="square" rtlCol="0">
            <a:noAutofit/>
          </a:bodyPr>
          <a:p>
            <a:pPr marL="342900" indent="-342900">
              <a:lnSpc>
                <a:spcPct val="150000"/>
              </a:lnSpc>
              <a:buFont typeface="Wingdings" panose="05000000000000000000" charset="0"/>
              <a:buChar char="p"/>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RS</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这个队列的资源</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信号量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MS</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type</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这个队列的互斥</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信号量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881380" y="2597150"/>
            <a:ext cx="10429875"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缓冲池的四种工作方式：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收容</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输入；</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提取</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输入；</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收容</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输出；</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提取</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输出；</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graphicFrame>
        <p:nvGraphicFramePr>
          <p:cNvPr id="3" name="Object 4"/>
          <p:cNvGraphicFramePr>
            <a:graphicFrameLocks noChangeAspect="1"/>
          </p:cNvGraphicFramePr>
          <p:nvPr/>
        </p:nvGraphicFramePr>
        <p:xfrm>
          <a:off x="4156047" y="2802112"/>
          <a:ext cx="7416800" cy="2351087"/>
        </p:xfrm>
        <a:graphic>
          <a:graphicData uri="http://schemas.openxmlformats.org/presentationml/2006/ole">
            <mc:AlternateContent xmlns:mc="http://schemas.openxmlformats.org/markup-compatibility/2006">
              <mc:Choice xmlns:v="urn:schemas-microsoft-com:vml" Requires="v">
                <p:oleObj spid="_x0000_s16400" name="VISIO" r:id="rId1" imgW="2933700" imgH="929640" progId="Visio.Drawing.4">
                  <p:embed/>
                </p:oleObj>
              </mc:Choice>
              <mc:Fallback>
                <p:oleObj name="VISIO" r:id="rId1" imgW="2933700" imgH="92964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47" y="2802112"/>
                        <a:ext cx="7416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881380" y="2597150"/>
            <a:ext cx="10429875"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缓冲池的四种工作方式：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收容</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输入</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Getbuf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emq</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Putbuf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inq</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hin</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Getbuf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从空缓冲队列取一个空缓冲区，作为收容区</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hin</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；数据输入后再调用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Putbuf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将其挂在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inq</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上；</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graphicFrame>
        <p:nvGraphicFramePr>
          <p:cNvPr id="3" name="Object 4"/>
          <p:cNvGraphicFramePr>
            <a:graphicFrameLocks noChangeAspect="1"/>
          </p:cNvGraphicFramePr>
          <p:nvPr/>
        </p:nvGraphicFramePr>
        <p:xfrm>
          <a:off x="4156047" y="2609072"/>
          <a:ext cx="7416800" cy="2351087"/>
        </p:xfrm>
        <a:graphic>
          <a:graphicData uri="http://schemas.openxmlformats.org/presentationml/2006/ole">
            <mc:AlternateContent xmlns:mc="http://schemas.openxmlformats.org/markup-compatibility/2006">
              <mc:Choice xmlns:v="urn:schemas-microsoft-com:vml" Requires="v">
                <p:oleObj spid="_x0000_s16400" name="VISIO" r:id="rId1" imgW="2933700" imgH="929640" progId="Visio.Drawing.4">
                  <p:embed/>
                </p:oleObj>
              </mc:Choice>
              <mc:Fallback>
                <p:oleObj name="VISIO" r:id="rId1" imgW="2933700" imgH="92964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47" y="2609072"/>
                        <a:ext cx="7416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6.1.3</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系统的模型</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pic>
        <p:nvPicPr>
          <p:cNvPr id="104" name="图片 103"/>
          <p:cNvPicPr>
            <a:picLocks noChangeAspect="1"/>
          </p:cNvPicPr>
          <p:nvPr/>
        </p:nvPicPr>
        <p:blipFill>
          <a:blip r:embed="rId1"/>
          <a:stretch>
            <a:fillRect/>
          </a:stretch>
        </p:blipFill>
        <p:spPr>
          <a:xfrm>
            <a:off x="4325620" y="2192020"/>
            <a:ext cx="7346950" cy="4561205"/>
          </a:xfrm>
          <a:prstGeom prst="rect">
            <a:avLst/>
          </a:prstGeom>
        </p:spPr>
      </p:pic>
      <p:sp>
        <p:nvSpPr>
          <p:cNvPr id="105" name="文本框 104"/>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6" name="文本框 105"/>
          <p:cNvSpPr txBox="1"/>
          <p:nvPr/>
        </p:nvSpPr>
        <p:spPr>
          <a:xfrm>
            <a:off x="850265" y="2521585"/>
            <a:ext cx="3353435" cy="2676525"/>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系统的</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000">
                <a:latin typeface="Times New Roman" panose="02020603050405020304" charset="0"/>
                <a:ea typeface="华光魏体_CNKI" panose="02000500000000000000" charset="-122"/>
                <a:cs typeface="Times New Roman" panose="02020603050405020304" charset="0"/>
                <a:sym typeface="+mn-ea"/>
              </a:rPr>
              <a:t>第三层：设备独立性</a:t>
            </a:r>
            <a:r>
              <a:rPr lang="zh-CN" altLang="en-US" sz="2000">
                <a:latin typeface="Times New Roman" panose="02020603050405020304" charset="0"/>
                <a:ea typeface="华光魏体_CNKI" panose="02000500000000000000" charset="-122"/>
                <a:cs typeface="Times New Roman" panose="02020603050405020304" charset="0"/>
                <a:sym typeface="+mn-ea"/>
              </a:rPr>
              <a:t>软件</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a:latin typeface="Times New Roman" panose="02020603050405020304" charset="0"/>
                <a:ea typeface="华光魏体_CNKI" panose="02000500000000000000" charset="-122"/>
                <a:cs typeface="Times New Roman" panose="02020603050405020304" charset="0"/>
                <a:sym typeface="+mn-ea"/>
              </a:rPr>
              <a:t>现代</a:t>
            </a:r>
            <a:r>
              <a:rPr lang="en-US" altLang="zh-CN">
                <a:latin typeface="Times New Roman" panose="02020603050405020304" charset="0"/>
                <a:ea typeface="华光魏体_CNKI" panose="02000500000000000000" charset="-122"/>
                <a:cs typeface="Times New Roman" panose="02020603050405020304" charset="0"/>
                <a:sym typeface="+mn-ea"/>
              </a:rPr>
              <a:t>OS</a:t>
            </a:r>
            <a:r>
              <a:rPr lang="zh-CN" altLang="en-US">
                <a:latin typeface="Times New Roman" panose="02020603050405020304" charset="0"/>
                <a:ea typeface="华光魏体_CNKI" panose="02000500000000000000" charset="-122"/>
                <a:cs typeface="Times New Roman" panose="02020603050405020304" charset="0"/>
                <a:sym typeface="+mn-ea"/>
              </a:rPr>
              <a:t>基本都配备设备独立性软件以实现设备无关，使得可以应对同种类型的不同物理设备，方便实现设备更换和</a:t>
            </a:r>
            <a:r>
              <a:rPr lang="zh-CN" altLang="en-US">
                <a:latin typeface="Times New Roman" panose="02020603050405020304" charset="0"/>
                <a:ea typeface="华光魏体_CNKI" panose="02000500000000000000" charset="-122"/>
                <a:cs typeface="Times New Roman" panose="02020603050405020304" charset="0"/>
                <a:sym typeface="+mn-ea"/>
              </a:rPr>
              <a:t>扩展。</a:t>
            </a:r>
            <a:endParaRPr lang="zh-CN" altLang="en-US">
              <a:latin typeface="Times New Roman" panose="02020603050405020304" charset="0"/>
              <a:ea typeface="华光魏体_CNKI" panose="02000500000000000000" charset="-122"/>
              <a:cs typeface="Times New Roman" panose="02020603050405020304" charset="0"/>
              <a:sym typeface="+mn-ea"/>
            </a:endParaRPr>
          </a:p>
        </p:txBody>
      </p:sp>
      <p:sp>
        <p:nvSpPr>
          <p:cNvPr id="107" name="矩形 106"/>
          <p:cNvSpPr/>
          <p:nvPr/>
        </p:nvSpPr>
        <p:spPr>
          <a:xfrm>
            <a:off x="4559300" y="3527425"/>
            <a:ext cx="6985000" cy="50736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881380" y="2597150"/>
            <a:ext cx="10429875"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缓冲池的四种工作方式：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提取输入</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Getbuf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inq</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Putbuf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emq</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sin</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Getbuf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从输入队列取一个装满数据的输入缓冲区，作为</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sin</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；数据提取后再调用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Putbuf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将空了的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sin</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挂在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emq</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上；</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graphicFrame>
        <p:nvGraphicFramePr>
          <p:cNvPr id="3" name="Object 4"/>
          <p:cNvGraphicFramePr>
            <a:graphicFrameLocks noChangeAspect="1"/>
          </p:cNvGraphicFramePr>
          <p:nvPr/>
        </p:nvGraphicFramePr>
        <p:xfrm>
          <a:off x="4156047" y="2609072"/>
          <a:ext cx="7416800" cy="2351087"/>
        </p:xfrm>
        <a:graphic>
          <a:graphicData uri="http://schemas.openxmlformats.org/presentationml/2006/ole">
            <mc:AlternateContent xmlns:mc="http://schemas.openxmlformats.org/markup-compatibility/2006">
              <mc:Choice xmlns:v="urn:schemas-microsoft-com:vml" Requires="v">
                <p:oleObj spid="_x0000_s16400" name="VISIO" r:id="rId1" imgW="2933700" imgH="929640" progId="Visio.Drawing.4">
                  <p:embed/>
                </p:oleObj>
              </mc:Choice>
              <mc:Fallback>
                <p:oleObj name="VISIO" r:id="rId1" imgW="2933700" imgH="92964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47" y="2609072"/>
                        <a:ext cx="7416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881380" y="2597150"/>
            <a:ext cx="10429875"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缓冲池的四种工作方式：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收容输</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出</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请同学来</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回答？</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graphicFrame>
        <p:nvGraphicFramePr>
          <p:cNvPr id="3" name="Object 4"/>
          <p:cNvGraphicFramePr>
            <a:graphicFrameLocks noChangeAspect="1"/>
          </p:cNvGraphicFramePr>
          <p:nvPr/>
        </p:nvGraphicFramePr>
        <p:xfrm>
          <a:off x="4156047" y="2609072"/>
          <a:ext cx="7416800" cy="2351087"/>
        </p:xfrm>
        <a:graphic>
          <a:graphicData uri="http://schemas.openxmlformats.org/presentationml/2006/ole">
            <mc:AlternateContent xmlns:mc="http://schemas.openxmlformats.org/markup-compatibility/2006">
              <mc:Choice xmlns:v="urn:schemas-microsoft-com:vml" Requires="v">
                <p:oleObj spid="_x0000_s16400" name="VISIO" r:id="rId1" imgW="2933700" imgH="929640" progId="Visio.Drawing.4">
                  <p:embed/>
                </p:oleObj>
              </mc:Choice>
              <mc:Fallback>
                <p:oleObj name="VISIO" r:id="rId1" imgW="2933700" imgH="92964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47" y="2609072"/>
                        <a:ext cx="7416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881380" y="2597150"/>
            <a:ext cx="10429875"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缓冲池的四种工作方式：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收容输</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出</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Getbuf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emp</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Putbuf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outq</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hout</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Getbuf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从空队列取一个空缓冲区，作为</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hout</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；数据收容后再调用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Putbuf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将满了的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hout</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挂在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outq</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上；</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graphicFrame>
        <p:nvGraphicFramePr>
          <p:cNvPr id="3" name="Object 4"/>
          <p:cNvGraphicFramePr>
            <a:graphicFrameLocks noChangeAspect="1"/>
          </p:cNvGraphicFramePr>
          <p:nvPr/>
        </p:nvGraphicFramePr>
        <p:xfrm>
          <a:off x="4156047" y="2609072"/>
          <a:ext cx="7416800" cy="2351087"/>
        </p:xfrm>
        <a:graphic>
          <a:graphicData uri="http://schemas.openxmlformats.org/presentationml/2006/ole">
            <mc:AlternateContent xmlns:mc="http://schemas.openxmlformats.org/markup-compatibility/2006">
              <mc:Choice xmlns:v="urn:schemas-microsoft-com:vml" Requires="v">
                <p:oleObj spid="_x0000_s16400" name="VISIO" r:id="rId1" imgW="2933700" imgH="929640" progId="Visio.Drawing.4">
                  <p:embed/>
                </p:oleObj>
              </mc:Choice>
              <mc:Fallback>
                <p:oleObj name="VISIO" r:id="rId1" imgW="2933700" imgH="92964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47" y="2609072"/>
                        <a:ext cx="7416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881380" y="2597150"/>
            <a:ext cx="10429875"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缓冲池的四种工作方式：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提取输</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出</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请同学来</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回答？</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graphicFrame>
        <p:nvGraphicFramePr>
          <p:cNvPr id="3" name="Object 4"/>
          <p:cNvGraphicFramePr>
            <a:graphicFrameLocks noChangeAspect="1"/>
          </p:cNvGraphicFramePr>
          <p:nvPr/>
        </p:nvGraphicFramePr>
        <p:xfrm>
          <a:off x="4156047" y="2609072"/>
          <a:ext cx="7416800" cy="2351087"/>
        </p:xfrm>
        <a:graphic>
          <a:graphicData uri="http://schemas.openxmlformats.org/presentationml/2006/ole">
            <mc:AlternateContent xmlns:mc="http://schemas.openxmlformats.org/markup-compatibility/2006">
              <mc:Choice xmlns:v="urn:schemas-microsoft-com:vml" Requires="v">
                <p:oleObj spid="_x0000_s16400" name="VISIO" r:id="rId1" imgW="2933700" imgH="929640" progId="Visio.Drawing.4">
                  <p:embed/>
                </p:oleObj>
              </mc:Choice>
              <mc:Fallback>
                <p:oleObj name="VISIO" r:id="rId1" imgW="2933700" imgH="92964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47" y="2609072"/>
                        <a:ext cx="7416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881380" y="2597150"/>
            <a:ext cx="10429875" cy="80899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缓冲池的四种工作方式：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提取输</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出</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Getbuf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outq</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Putbuf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emq</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sout</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Getbuf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从满的输出队列取一个数据缓冲区，作为</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sout</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；数据提取后再调用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Putbuf</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将空了的</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sout</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挂在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emq</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上；</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6.7 </a:t>
            </a:r>
            <a:r>
              <a:rPr lang="zh-CN" altLang="en-US" sz="4400">
                <a:latin typeface="华光魏体_CNKI" panose="02000500000000000000" charset="-122"/>
                <a:ea typeface="华光魏体_CNKI" panose="02000500000000000000" charset="-122"/>
              </a:rPr>
              <a:t>缓冲区的管理</a:t>
            </a:r>
            <a:endParaRPr lang="zh-CN" altLang="en-US" sz="4400">
              <a:latin typeface="华光魏体_CNKI" panose="02000500000000000000" charset="-122"/>
              <a:ea typeface="华光魏体_CNKI" panose="02000500000000000000" charset="-122"/>
            </a:endParaRPr>
          </a:p>
        </p:txBody>
      </p:sp>
      <p:graphicFrame>
        <p:nvGraphicFramePr>
          <p:cNvPr id="3" name="Object 4"/>
          <p:cNvGraphicFramePr>
            <a:graphicFrameLocks noChangeAspect="1"/>
          </p:cNvGraphicFramePr>
          <p:nvPr/>
        </p:nvGraphicFramePr>
        <p:xfrm>
          <a:off x="4156047" y="2609072"/>
          <a:ext cx="7416800" cy="2351087"/>
        </p:xfrm>
        <a:graphic>
          <a:graphicData uri="http://schemas.openxmlformats.org/presentationml/2006/ole">
            <mc:AlternateContent xmlns:mc="http://schemas.openxmlformats.org/markup-compatibility/2006">
              <mc:Choice xmlns:v="urn:schemas-microsoft-com:vml" Requires="v">
                <p:oleObj spid="_x0000_s16400" name="VISIO" r:id="rId1" imgW="2933700" imgH="929640" progId="Visio.Drawing.4">
                  <p:embed/>
                </p:oleObj>
              </mc:Choice>
              <mc:Fallback>
                <p:oleObj name="VISIO" r:id="rId1" imgW="2933700" imgH="92964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47" y="2609072"/>
                        <a:ext cx="7416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5077460"/>
          </a:xfrm>
          <a:prstGeom prst="rect">
            <a:avLst/>
          </a:prstGeom>
          <a:noFill/>
        </p:spPr>
        <p:txBody>
          <a:bodyPr wrap="square" rtlCol="0">
            <a:spAutoFit/>
          </a:bodyPr>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6.1 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系统的功能、模型和接口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6.2 </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设备和设备控制器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6.3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中断机构和中断处理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6.4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设备驱动程序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6.5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与设备无关的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6.6 </a:t>
            </a:r>
            <a:r>
              <a:rPr lang="zh-CN" altLang="en-US" sz="2400">
                <a:latin typeface="Times New Roman" panose="02020603050405020304" charset="0"/>
                <a:ea typeface="华光魏体_CNKI" panose="02000500000000000000" charset="-122"/>
                <a:cs typeface="Times New Roman" panose="02020603050405020304" charset="0"/>
                <a:sym typeface="+mn-ea"/>
              </a:rPr>
              <a:t>用户层的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6.7 </a:t>
            </a:r>
            <a:r>
              <a:rPr lang="zh-CN" altLang="en-US" sz="2400">
                <a:latin typeface="Times New Roman" panose="02020603050405020304" charset="0"/>
                <a:ea typeface="华光魏体_CNKI" panose="02000500000000000000" charset="-122"/>
                <a:cs typeface="Times New Roman" panose="02020603050405020304" charset="0"/>
                <a:sym typeface="+mn-ea"/>
              </a:rPr>
              <a:t>缓冲区管理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6.8 </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磁盘存储器的性能和调度</a:t>
            </a: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输入输出</a:t>
            </a:r>
            <a:r>
              <a:rPr lang="zh-CN" altLang="en-US" sz="4400">
                <a:latin typeface="华光魏体_CNKI" panose="02000500000000000000" charset="-122"/>
                <a:ea typeface="华光魏体_CNKI" panose="02000500000000000000" charset="-122"/>
              </a:rPr>
              <a:t>系统</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346315" y="2019300"/>
            <a:ext cx="3947795" cy="398780"/>
          </a:xfrm>
          <a:prstGeom prst="rect">
            <a:avLst/>
          </a:prstGeom>
          <a:noFill/>
          <a:ln w="22225">
            <a:solidFill>
              <a:srgbClr val="00B050"/>
            </a:solidFill>
            <a:prstDash val="sysDash"/>
          </a:ln>
        </p:spPr>
        <p:txBody>
          <a:bodyPr wrap="square" rtlCol="0">
            <a:spAutoFit/>
          </a:bodyPr>
          <a:p>
            <a:pPr algn="ct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系统的基本概念和模型</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18" name="直接箭头连接符 17"/>
          <p:cNvCxnSpPr/>
          <p:nvPr/>
        </p:nvCxnSpPr>
        <p:spPr>
          <a:xfrm>
            <a:off x="654939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446530" y="2577465"/>
            <a:ext cx="4791710" cy="263715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nvCxnSpPr>
        <p:spPr>
          <a:xfrm>
            <a:off x="6549390" y="383222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339965" y="3606800"/>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按照</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系统的模型自底向上的顺序进行</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介绍</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sp>
        <p:nvSpPr>
          <p:cNvPr id="16" name="矩形 15"/>
          <p:cNvSpPr/>
          <p:nvPr/>
        </p:nvSpPr>
        <p:spPr>
          <a:xfrm>
            <a:off x="1446530" y="52952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440180" y="584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412990" y="5009515"/>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在存储系统中的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磁盘缓冲（</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Disk Cache</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对应了内存对</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的</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支持</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1" name="直接箭头连接符 20"/>
          <p:cNvCxnSpPr/>
          <p:nvPr/>
        </p:nvCxnSpPr>
        <p:spPr>
          <a:xfrm>
            <a:off x="6616065" y="5514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412990" y="58413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一个典型的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3" name="直接箭头连接符 22"/>
          <p:cNvCxnSpPr/>
          <p:nvPr/>
        </p:nvCxnSpPr>
        <p:spPr>
          <a:xfrm>
            <a:off x="6622415" y="6022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磁盘性能</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简述</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pic>
        <p:nvPicPr>
          <p:cNvPr id="2" name="Picture 4" descr="U572P2T1D352325F14DT2004042110443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963795" y="1993265"/>
            <a:ext cx="6290310" cy="459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00990" y="2566035"/>
            <a:ext cx="4591685" cy="4015105"/>
          </a:xfrm>
          <a:prstGeom prst="rect">
            <a:avLst/>
          </a:prstGeom>
          <a:solidFill>
            <a:schemeClr val="accent4">
              <a:lumMod val="60000"/>
              <a:lumOff val="40000"/>
            </a:schemeClr>
          </a:solidFill>
        </p:spPr>
        <p:txBody>
          <a:bodyPr wrap="square" rtlCol="0" anchor="t">
            <a:spAutoFit/>
          </a:bodyPr>
          <a:p>
            <a:pPr marL="514350" indent="-457200" fontAlgn="auto">
              <a:lnSpc>
                <a:spcPct val="100000"/>
              </a:lnSpc>
              <a:spcAft>
                <a:spcPts val="600"/>
              </a:spcAft>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磁盘包括一或多个物理盘片</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14350" indent="-457200" fontAlgn="auto">
              <a:lnSpc>
                <a:spcPct val="100000"/>
              </a:lnSpc>
              <a:spcAft>
                <a:spcPts val="600"/>
              </a:spcAft>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每个盘片分一个或两个存储面</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14350" indent="-457200" fontAlgn="auto">
              <a:lnSpc>
                <a:spcPct val="100000"/>
              </a:lnSpc>
              <a:spcAft>
                <a:spcPts val="600"/>
              </a:spcAft>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每个面被组织成若干个同心环，这种环称为</a:t>
            </a:r>
            <a:r>
              <a:rPr kumimoji="1" lang="zh-CN" altLang="en-US" sz="2000" dirty="0">
                <a:solidFill>
                  <a:srgbClr val="0033CC"/>
                </a:solidFill>
                <a:latin typeface="华光魏体_CNKI" panose="02000500000000000000" charset="-122"/>
                <a:ea typeface="华光魏体_CNKI" panose="02000500000000000000" charset="-122"/>
                <a:cs typeface="华光魏体_CNKI" panose="02000500000000000000" charset="-122"/>
                <a:sym typeface="+mn-ea"/>
              </a:rPr>
              <a:t>磁道</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，各磁道之间留有必要的间隙。为使处理简单，每条磁道上可存储相同数目的二进制位</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14350" indent="-457200" fontAlgn="auto">
              <a:lnSpc>
                <a:spcPct val="100000"/>
              </a:lnSpc>
              <a:spcAft>
                <a:spcPts val="600"/>
              </a:spcAft>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每条磁道又被逻辑上划分成若干个</a:t>
            </a:r>
            <a:r>
              <a:rPr kumimoji="1" lang="zh-CN" altLang="en-US" sz="2000" dirty="0">
                <a:solidFill>
                  <a:srgbClr val="0033CC"/>
                </a:solidFill>
                <a:latin typeface="华光魏体_CNKI" panose="02000500000000000000" charset="-122"/>
                <a:ea typeface="华光魏体_CNKI" panose="02000500000000000000" charset="-122"/>
                <a:cs typeface="华光魏体_CNKI" panose="02000500000000000000" charset="-122"/>
                <a:sym typeface="+mn-ea"/>
              </a:rPr>
              <a:t>扇区</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，软盘大约为</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8</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32</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个扇区，硬盘则可多达数百个。一个扇区称为一个盘块</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或数据块</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，常常叫做磁盘扇区。各扇区之间保留一定的间隙</a:t>
            </a: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磁盘性能</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简述</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300990" y="2566035"/>
            <a:ext cx="4591685" cy="4015105"/>
          </a:xfrm>
          <a:prstGeom prst="rect">
            <a:avLst/>
          </a:prstGeom>
          <a:solidFill>
            <a:schemeClr val="accent4">
              <a:lumMod val="60000"/>
              <a:lumOff val="40000"/>
            </a:schemeClr>
          </a:solidFill>
        </p:spPr>
        <p:txBody>
          <a:bodyPr wrap="square" rtlCol="0" anchor="t">
            <a:spAutoFit/>
          </a:bodyPr>
          <a:p>
            <a:pPr marL="514350" indent="-457200" fontAlgn="auto">
              <a:lnSpc>
                <a:spcPct val="100000"/>
              </a:lnSpc>
              <a:spcAft>
                <a:spcPts val="600"/>
              </a:spcAft>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磁盘包括一或多个物理盘片</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14350" indent="-457200" fontAlgn="auto">
              <a:lnSpc>
                <a:spcPct val="100000"/>
              </a:lnSpc>
              <a:spcAft>
                <a:spcPts val="600"/>
              </a:spcAft>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每个盘片分一个或两个存储面</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14350" indent="-457200" fontAlgn="auto">
              <a:lnSpc>
                <a:spcPct val="100000"/>
              </a:lnSpc>
              <a:spcAft>
                <a:spcPts val="600"/>
              </a:spcAft>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每个面被组织成若干个同心环，这种环称为</a:t>
            </a:r>
            <a:r>
              <a:rPr kumimoji="1" lang="zh-CN" altLang="en-US" sz="2000" dirty="0">
                <a:solidFill>
                  <a:srgbClr val="0033CC"/>
                </a:solidFill>
                <a:latin typeface="华光魏体_CNKI" panose="02000500000000000000" charset="-122"/>
                <a:ea typeface="华光魏体_CNKI" panose="02000500000000000000" charset="-122"/>
                <a:cs typeface="华光魏体_CNKI" panose="02000500000000000000" charset="-122"/>
                <a:sym typeface="+mn-ea"/>
              </a:rPr>
              <a:t>磁道</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，各磁道之间留有必要的间隙。为使处理简单，每条磁道上可存储相同数目的二进制位</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14350" indent="-457200" fontAlgn="auto">
              <a:lnSpc>
                <a:spcPct val="100000"/>
              </a:lnSpc>
              <a:spcAft>
                <a:spcPts val="600"/>
              </a:spcAft>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每条磁道又被逻辑上划分成若干个</a:t>
            </a:r>
            <a:r>
              <a:rPr kumimoji="1" lang="zh-CN" altLang="en-US" sz="2000" dirty="0">
                <a:solidFill>
                  <a:srgbClr val="0033CC"/>
                </a:solidFill>
                <a:latin typeface="华光魏体_CNKI" panose="02000500000000000000" charset="-122"/>
                <a:ea typeface="华光魏体_CNKI" panose="02000500000000000000" charset="-122"/>
                <a:cs typeface="华光魏体_CNKI" panose="02000500000000000000" charset="-122"/>
                <a:sym typeface="+mn-ea"/>
              </a:rPr>
              <a:t>扇区</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，软盘大约为</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8</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32</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个扇区，硬盘则可多达数百个。一个扇区称为一个盘块</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或数据块</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，常常叫做磁盘扇区。各扇区之间保留一定的间隙</a:t>
            </a: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pic>
        <p:nvPicPr>
          <p:cNvPr id="26628" name="Picture 4" descr="http://pic002.cnblogs.com/images/2012/295881/2012052117224297.gif"/>
          <p:cNvPicPr>
            <a:picLocks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164455" y="2650490"/>
            <a:ext cx="3707130" cy="338201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http://pic002.cnblogs.com/images/2012/295881/201205211721309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9060" y="3115310"/>
            <a:ext cx="3026410" cy="24530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磁盘性能</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简述</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pic>
        <p:nvPicPr>
          <p:cNvPr id="10" name="How a Hard Drive works in Slow Motion - The Slow Mo Guys">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797175" y="2371725"/>
            <a:ext cx="7113905" cy="400177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7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磁盘性能</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简述</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磁盘容量的</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计算</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lvl="1"/>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假设一个磁盘：</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有</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8</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个双面可存储盘片，共</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16</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个存储面</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盘面</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，每面有</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16,384</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个磁道</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也称柱面</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64</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个扇区；</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每个扇区</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512</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字节；</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lvl="1"/>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则磁盘的容量是多少？找个同学算一下</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p"/>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6.1.4</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pic>
        <p:nvPicPr>
          <p:cNvPr id="104" name="图片 103"/>
          <p:cNvPicPr>
            <a:picLocks noChangeAspect="1"/>
          </p:cNvPicPr>
          <p:nvPr/>
        </p:nvPicPr>
        <p:blipFill>
          <a:blip r:embed="rId1"/>
          <a:stretch>
            <a:fillRect/>
          </a:stretch>
        </p:blipFill>
        <p:spPr>
          <a:xfrm>
            <a:off x="4325620" y="2192020"/>
            <a:ext cx="7346950" cy="4561205"/>
          </a:xfrm>
          <a:prstGeom prst="rect">
            <a:avLst/>
          </a:prstGeom>
        </p:spPr>
      </p:pic>
      <p:sp>
        <p:nvSpPr>
          <p:cNvPr id="105" name="文本框 104"/>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6" name="文本框 105"/>
          <p:cNvSpPr txBox="1"/>
          <p:nvPr/>
        </p:nvSpPr>
        <p:spPr>
          <a:xfrm>
            <a:off x="850265" y="3086735"/>
            <a:ext cx="3353435" cy="2861310"/>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000">
                <a:latin typeface="Times New Roman" panose="02020603050405020304" charset="0"/>
                <a:ea typeface="华光魏体_CNKI" panose="02000500000000000000" charset="-122"/>
                <a:cs typeface="Times New Roman" panose="02020603050405020304" charset="0"/>
                <a:sym typeface="+mn-ea"/>
              </a:rPr>
              <a:t>即上</a:t>
            </a:r>
            <a:r>
              <a:rPr lang="zh-CN" altLang="en-US" sz="2000">
                <a:latin typeface="Times New Roman" panose="02020603050405020304" charset="0"/>
                <a:ea typeface="华光魏体_CNKI" panose="02000500000000000000" charset="-122"/>
                <a:cs typeface="Times New Roman" panose="02020603050405020304" charset="0"/>
                <a:sym typeface="+mn-ea"/>
              </a:rPr>
              <a:t>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系统接口按照类型的不同会分</a:t>
            </a:r>
            <a:r>
              <a:rPr lang="zh-CN" altLang="en-US" sz="2000">
                <a:latin typeface="Times New Roman" panose="02020603050405020304" charset="0"/>
                <a:ea typeface="华光魏体_CNKI" panose="02000500000000000000" charset="-122"/>
                <a:cs typeface="Times New Roman" panose="02020603050405020304" charset="0"/>
                <a:sym typeface="+mn-ea"/>
              </a:rPr>
              <a:t>为：</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000">
                <a:latin typeface="Times New Roman" panose="02020603050405020304" charset="0"/>
                <a:ea typeface="华光魏体_CNKI" panose="02000500000000000000" charset="-122"/>
                <a:cs typeface="Times New Roman" panose="02020603050405020304" charset="0"/>
                <a:sym typeface="+mn-ea"/>
              </a:rPr>
              <a:t>块设备</a:t>
            </a:r>
            <a:r>
              <a:rPr lang="zh-CN" altLang="en-US" sz="2000">
                <a:latin typeface="Times New Roman" panose="02020603050405020304" charset="0"/>
                <a:ea typeface="华光魏体_CNKI" panose="02000500000000000000" charset="-122"/>
                <a:cs typeface="Times New Roman" panose="02020603050405020304" charset="0"/>
                <a:sym typeface="+mn-ea"/>
              </a:rPr>
              <a:t>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000">
                <a:latin typeface="Times New Roman" panose="02020603050405020304" charset="0"/>
                <a:ea typeface="华光魏体_CNKI" panose="02000500000000000000" charset="-122"/>
                <a:cs typeface="Times New Roman" panose="02020603050405020304" charset="0"/>
                <a:sym typeface="+mn-ea"/>
              </a:rPr>
              <a:t>流设备</a:t>
            </a:r>
            <a:r>
              <a:rPr lang="zh-CN" altLang="en-US" sz="2000">
                <a:latin typeface="Times New Roman" panose="02020603050405020304" charset="0"/>
                <a:ea typeface="华光魏体_CNKI" panose="02000500000000000000" charset="-122"/>
                <a:cs typeface="Times New Roman" panose="02020603050405020304" charset="0"/>
                <a:sym typeface="+mn-ea"/>
              </a:rPr>
              <a:t>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000">
                <a:latin typeface="Times New Roman" panose="02020603050405020304" charset="0"/>
                <a:ea typeface="华光魏体_CNKI" panose="02000500000000000000" charset="-122"/>
                <a:cs typeface="Times New Roman" panose="02020603050405020304" charset="0"/>
                <a:sym typeface="+mn-ea"/>
              </a:rPr>
              <a:t>网络</a:t>
            </a:r>
            <a:r>
              <a:rPr lang="zh-CN" altLang="en-US" sz="2000">
                <a:latin typeface="Times New Roman" panose="02020603050405020304" charset="0"/>
                <a:ea typeface="华光魏体_CNKI" panose="02000500000000000000" charset="-122"/>
                <a:cs typeface="Times New Roman" panose="02020603050405020304" charset="0"/>
                <a:sym typeface="+mn-ea"/>
              </a:rPr>
              <a:t>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p:txBody>
      </p:sp>
      <p:sp>
        <p:nvSpPr>
          <p:cNvPr id="107" name="矩形 106"/>
          <p:cNvSpPr/>
          <p:nvPr/>
        </p:nvSpPr>
        <p:spPr>
          <a:xfrm>
            <a:off x="4559300" y="3032125"/>
            <a:ext cx="6985000" cy="50736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磁盘性能</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简述</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磁盘容量的</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计算</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lvl="1"/>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假设一个磁盘：</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有</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8</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个双面可存储盘片，共</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16</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个存储面</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盘面</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，每面有</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16,384</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个磁道</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也称柱面</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64</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个扇区；每个扇区</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512</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字节；</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lvl="1"/>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则磁盘的容量是多少？找个同学算一下</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lvl="1"/>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2</a:t>
            </a:r>
            <a:r>
              <a:rPr lang="en-US" altLang="zh-CN" sz="2000" baseline="30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4</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*2</a:t>
            </a:r>
            <a:r>
              <a:rPr lang="en-US" altLang="zh-CN" sz="2000" baseline="30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14</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*2</a:t>
            </a:r>
            <a:r>
              <a:rPr lang="en-US" altLang="zh-CN" sz="2000" baseline="30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6</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*2</a:t>
            </a:r>
            <a:r>
              <a:rPr lang="en-US" altLang="zh-CN" sz="2000" baseline="30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9</a:t>
            </a:r>
            <a:endParaRPr lang="en-US" altLang="zh-CN" sz="2000" baseline="30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lvl="1"/>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2</a:t>
            </a:r>
            <a:r>
              <a:rPr lang="en-US" altLang="zh-CN" sz="2000" baseline="30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33</a:t>
            </a:r>
            <a:endParaRPr lang="en-US" altLang="zh-CN" sz="2000" baseline="30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lvl="1"/>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8</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G</a:t>
            </a:r>
            <a:endPar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921575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磁盘性能</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简述</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20000"/>
              </a:lnSpc>
              <a:spcBef>
                <a:spcPct val="50000"/>
              </a:spcBef>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为充分利用磁盘外面磁道的存储能力，现代磁盘不再把内外磁道划分为相同数目的扇区</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20000"/>
              </a:lnSpc>
              <a:spcBef>
                <a:spcPct val="50000"/>
              </a:spcBef>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而是利用外层磁道容量较大的特点，将盘面划分成若干环带，同一环带内的所有磁道具有相同的扇区数。</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20000"/>
              </a:lnSpc>
              <a:spcBef>
                <a:spcPct val="50000"/>
              </a:spcBef>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显然，外层环带的磁道拥有更多的扇区。</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20000"/>
              </a:lnSpc>
              <a:spcBef>
                <a:spcPct val="50000"/>
              </a:spcBef>
              <a:buFont typeface="Arial" panose="020B0604020202020204" pitchFamily="34" charset="0"/>
              <a:buChar char="•"/>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为减少这种磁道和扇区在盘面分布的几何形式变化对驱动程序的影响，大多数现代磁盘都隐藏了这些细节，向</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OS</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提供虚拟几何的磁盘规格，而不是实际的物理几何规格</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p"/>
            </a:pPr>
            <a:endPar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921575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温彻斯特磁盘的磁道格式化情况</a:t>
            </a:r>
            <a:endPar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graphicFrame>
        <p:nvGraphicFramePr>
          <p:cNvPr id="2" name="Object 5"/>
          <p:cNvGraphicFramePr>
            <a:graphicFrameLocks noChangeAspect="1"/>
          </p:cNvGraphicFramePr>
          <p:nvPr/>
        </p:nvGraphicFramePr>
        <p:xfrm>
          <a:off x="1910715" y="2573973"/>
          <a:ext cx="9144000" cy="3624262"/>
        </p:xfrm>
        <a:graphic>
          <a:graphicData uri="http://schemas.openxmlformats.org/presentationml/2006/ole">
            <mc:AlternateContent xmlns:mc="http://schemas.openxmlformats.org/markup-compatibility/2006">
              <mc:Choice xmlns:v="urn:schemas-microsoft-com:vml" Requires="v">
                <p:oleObj spid="_x0000_s18448" name="VISIO" r:id="rId1" imgW="5257800" imgH="2080260" progId="Visio.Drawing.4">
                  <p:embed/>
                </p:oleObj>
              </mc:Choice>
              <mc:Fallback>
                <p:oleObj name="VISIO" r:id="rId1" imgW="5257800" imgH="2080260" progId="Visio.Drawing.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715" y="2573973"/>
                        <a:ext cx="9144000" cy="362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AutoShape 9"/>
          <p:cNvSpPr>
            <a:spLocks noChangeArrowheads="1"/>
          </p:cNvSpPr>
          <p:nvPr/>
        </p:nvSpPr>
        <p:spPr bwMode="auto">
          <a:xfrm>
            <a:off x="6117590" y="4810443"/>
            <a:ext cx="5616575" cy="1871662"/>
          </a:xfrm>
          <a:prstGeom prst="wedgeRoundRectCallout">
            <a:avLst>
              <a:gd name="adj1" fmla="val -33889"/>
              <a:gd name="adj2" fmla="val -70528"/>
              <a:gd name="adj3" fmla="val 16667"/>
            </a:avLst>
          </a:prstGeom>
          <a:solidFill>
            <a:schemeClr val="accent1"/>
          </a:solidFill>
          <a:ln w="9525" algn="ctr">
            <a:solidFill>
              <a:srgbClr val="CC0000"/>
            </a:solidFill>
            <a:miter lim="800000"/>
          </a:ln>
        </p:spPr>
        <p:txBody>
          <a:bodyPr anchor="ctr"/>
          <a:lstStyle>
            <a:lvl1pPr defTabSz="7480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7480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7480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500" dirty="0">
                <a:solidFill>
                  <a:schemeClr val="bg1"/>
                </a:solidFill>
                <a:latin typeface="Times New Roman" panose="02020603050405020304" charset="0"/>
              </a:rPr>
              <a:t>每条磁道含有</a:t>
            </a:r>
            <a:r>
              <a:rPr lang="en-US" altLang="zh-CN" sz="2500" dirty="0">
                <a:solidFill>
                  <a:schemeClr val="bg1"/>
                </a:solidFill>
                <a:latin typeface="Times New Roman" panose="02020603050405020304" charset="0"/>
              </a:rPr>
              <a:t>30</a:t>
            </a:r>
            <a:r>
              <a:rPr lang="zh-CN" altLang="en-US" sz="2500" dirty="0">
                <a:solidFill>
                  <a:schemeClr val="bg1"/>
                </a:solidFill>
                <a:latin typeface="Times New Roman" panose="02020603050405020304" charset="0"/>
              </a:rPr>
              <a:t>个固定大小的扇区，每个扇区容量为</a:t>
            </a:r>
            <a:r>
              <a:rPr lang="en-US" altLang="zh-CN" sz="2500" dirty="0">
                <a:solidFill>
                  <a:schemeClr val="bg1"/>
                </a:solidFill>
                <a:latin typeface="Times New Roman" panose="02020603050405020304" charset="0"/>
              </a:rPr>
              <a:t>600</a:t>
            </a:r>
            <a:r>
              <a:rPr lang="zh-CN" altLang="en-US" sz="2500" dirty="0">
                <a:solidFill>
                  <a:schemeClr val="bg1"/>
                </a:solidFill>
                <a:latin typeface="Times New Roman" panose="02020603050405020304" charset="0"/>
              </a:rPr>
              <a:t>个字节，其中</a:t>
            </a:r>
            <a:r>
              <a:rPr lang="en-US" altLang="zh-CN" sz="2500" dirty="0">
                <a:solidFill>
                  <a:schemeClr val="bg1"/>
                </a:solidFill>
                <a:latin typeface="Times New Roman" panose="02020603050405020304" charset="0"/>
              </a:rPr>
              <a:t>512</a:t>
            </a:r>
            <a:r>
              <a:rPr lang="zh-CN" altLang="en-US" sz="2500" dirty="0">
                <a:solidFill>
                  <a:schemeClr val="bg1"/>
                </a:solidFill>
                <a:latin typeface="Times New Roman" panose="02020603050405020304" charset="0"/>
              </a:rPr>
              <a:t>个字节存放数据，其余的用于存放控制信息</a:t>
            </a:r>
            <a:endParaRPr lang="zh-CN" altLang="en-US" sz="2500" dirty="0">
              <a:solidFill>
                <a:schemeClr val="bg1"/>
              </a:solidFill>
              <a:latin typeface="Times New Roman" panose="0202060305040502030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xit" presetSubtype="10" fill="hold" grpId="1"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921575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温彻斯特磁盘的磁道格式化情况</a:t>
            </a:r>
            <a:endPar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graphicFrame>
        <p:nvGraphicFramePr>
          <p:cNvPr id="2" name="Object 5"/>
          <p:cNvGraphicFramePr>
            <a:graphicFrameLocks noChangeAspect="1"/>
          </p:cNvGraphicFramePr>
          <p:nvPr/>
        </p:nvGraphicFramePr>
        <p:xfrm>
          <a:off x="1910715" y="2573973"/>
          <a:ext cx="9144000" cy="3624262"/>
        </p:xfrm>
        <a:graphic>
          <a:graphicData uri="http://schemas.openxmlformats.org/presentationml/2006/ole">
            <mc:AlternateContent xmlns:mc="http://schemas.openxmlformats.org/markup-compatibility/2006">
              <mc:Choice xmlns:v="urn:schemas-microsoft-com:vml" Requires="v">
                <p:oleObj spid="_x0000_s18448" name="VISIO" r:id="rId1" imgW="5257800" imgH="2080260" progId="Visio.Drawing.4">
                  <p:embed/>
                </p:oleObj>
              </mc:Choice>
              <mc:Fallback>
                <p:oleObj name="VISIO" r:id="rId1" imgW="5257800" imgH="2080260" progId="Visio.Drawing.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715" y="2573973"/>
                        <a:ext cx="9144000" cy="362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AutoShape 10"/>
          <p:cNvSpPr>
            <a:spLocks noChangeArrowheads="1"/>
          </p:cNvSpPr>
          <p:nvPr/>
        </p:nvSpPr>
        <p:spPr bwMode="auto">
          <a:xfrm>
            <a:off x="6416159" y="4947495"/>
            <a:ext cx="4679950" cy="1655763"/>
          </a:xfrm>
          <a:prstGeom prst="wedgeRoundRectCallout">
            <a:avLst>
              <a:gd name="adj1" fmla="val -91115"/>
              <a:gd name="adj2" fmla="val 3141"/>
              <a:gd name="adj3" fmla="val 16667"/>
            </a:avLst>
          </a:prstGeom>
          <a:solidFill>
            <a:schemeClr val="accent1"/>
          </a:solidFill>
          <a:ln w="9525" algn="ctr">
            <a:solidFill>
              <a:srgbClr val="CC0000"/>
            </a:solidFill>
            <a:miter lim="800000"/>
          </a:ln>
        </p:spPr>
        <p:txBody>
          <a:bodyPr anchor="ctr"/>
          <a:lstStyle>
            <a:lvl1pPr marL="342900" indent="-342900" defTabSz="7480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7480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7480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500" dirty="0">
                <a:solidFill>
                  <a:schemeClr val="bg1"/>
                </a:solidFill>
                <a:latin typeface="Times New Roman" panose="02020603050405020304" charset="0"/>
              </a:rPr>
              <a:t>SYNCH</a:t>
            </a:r>
            <a:r>
              <a:rPr lang="zh-CN" altLang="en-US" sz="2500" dirty="0">
                <a:solidFill>
                  <a:schemeClr val="bg1"/>
                </a:solidFill>
                <a:latin typeface="Times New Roman" panose="02020603050405020304" charset="0"/>
              </a:rPr>
              <a:t>字段：利用磁道号、 磁头号及扇区号三者来标识一个扇区</a:t>
            </a:r>
            <a:endParaRPr lang="zh-CN" altLang="en-US" sz="2500" dirty="0">
              <a:solidFill>
                <a:schemeClr val="bg1"/>
              </a:solidFill>
              <a:latin typeface="Times New Roman" panose="0202060305040502030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xit" presetSubtype="10" fill="hold" grpId="1" nodeType="withEffect">
                                  <p:stCondLst>
                                    <p:cond delay="0"/>
                                  </p:stCondLst>
                                  <p:childTnLst>
                                    <p:animEffect transition="out" filter="blinds(horizontal)">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921575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温彻斯特磁盘的磁道格式化情况</a:t>
            </a:r>
            <a:endPar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graphicFrame>
        <p:nvGraphicFramePr>
          <p:cNvPr id="2" name="Object 5"/>
          <p:cNvGraphicFramePr>
            <a:graphicFrameLocks noChangeAspect="1"/>
          </p:cNvGraphicFramePr>
          <p:nvPr/>
        </p:nvGraphicFramePr>
        <p:xfrm>
          <a:off x="1910715" y="2573973"/>
          <a:ext cx="9144000" cy="3624262"/>
        </p:xfrm>
        <a:graphic>
          <a:graphicData uri="http://schemas.openxmlformats.org/presentationml/2006/ole">
            <mc:AlternateContent xmlns:mc="http://schemas.openxmlformats.org/markup-compatibility/2006">
              <mc:Choice xmlns:v="urn:schemas-microsoft-com:vml" Requires="v">
                <p:oleObj spid="_x0000_s18448" name="VISIO" r:id="rId1" imgW="5257800" imgH="2080260" progId="Visio.Drawing.4">
                  <p:embed/>
                </p:oleObj>
              </mc:Choice>
              <mc:Fallback>
                <p:oleObj name="VISIO" r:id="rId1" imgW="5257800" imgH="2080260" progId="Visio.Drawing.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715" y="2573973"/>
                        <a:ext cx="9144000" cy="362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AutoShape 11"/>
          <p:cNvSpPr>
            <a:spLocks noChangeArrowheads="1"/>
          </p:cNvSpPr>
          <p:nvPr/>
        </p:nvSpPr>
        <p:spPr bwMode="auto">
          <a:xfrm>
            <a:off x="7437120" y="5994400"/>
            <a:ext cx="3448050" cy="862965"/>
          </a:xfrm>
          <a:prstGeom prst="wedgeRoundRectCallout">
            <a:avLst>
              <a:gd name="adj1" fmla="val -49186"/>
              <a:gd name="adj2" fmla="val -97379"/>
              <a:gd name="adj3" fmla="val 16667"/>
            </a:avLst>
          </a:prstGeom>
          <a:solidFill>
            <a:schemeClr val="accent1"/>
          </a:solidFill>
          <a:ln w="9525" algn="ctr">
            <a:solidFill>
              <a:srgbClr val="CC0000"/>
            </a:solidFill>
            <a:miter lim="800000"/>
          </a:ln>
        </p:spPr>
        <p:txBody>
          <a:bodyPr anchor="ctr"/>
          <a:lstStyle>
            <a:lvl1pPr marL="342900" indent="-342900" defTabSz="748030">
              <a:spcBef>
                <a:spcPct val="20000"/>
              </a:spcBef>
              <a:buChar char="•"/>
              <a:defRPr sz="3200">
                <a:solidFill>
                  <a:schemeClr val="tx1"/>
                </a:solidFill>
                <a:latin typeface="Arial" panose="020B0604020202020204" pitchFamily="34" charset="0"/>
                <a:ea typeface="宋体" panose="02010600030101010101" pitchFamily="2" charset="-122"/>
              </a:defRPr>
            </a:lvl1pPr>
            <a:lvl2pPr defTabSz="7480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7480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FontTx/>
              <a:buChar char="•"/>
            </a:pPr>
            <a:r>
              <a:rPr lang="en-US" altLang="zh-CN" sz="2600" dirty="0">
                <a:solidFill>
                  <a:schemeClr val="bg1"/>
                </a:solidFill>
                <a:latin typeface="Times New Roman" panose="02020603050405020304" charset="0"/>
              </a:rPr>
              <a:t>CRC</a:t>
            </a:r>
            <a:r>
              <a:rPr lang="zh-CN" altLang="en-US" sz="2600" dirty="0">
                <a:solidFill>
                  <a:schemeClr val="bg1"/>
                </a:solidFill>
                <a:latin typeface="Times New Roman" panose="02020603050405020304" charset="0"/>
              </a:rPr>
              <a:t>字段：校验</a:t>
            </a:r>
            <a:endParaRPr lang="zh-CN" altLang="en-US" sz="2600" dirty="0">
              <a:solidFill>
                <a:schemeClr val="bg1"/>
              </a:solidFill>
              <a:latin typeface="Times New Roman" panose="0202060305040502030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xit" presetSubtype="10" fill="hold" grpId="1"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921575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温彻斯特磁盘的磁道格式化情况</a:t>
            </a:r>
            <a:endPar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graphicFrame>
        <p:nvGraphicFramePr>
          <p:cNvPr id="2" name="Object 5"/>
          <p:cNvGraphicFramePr>
            <a:graphicFrameLocks noChangeAspect="1"/>
          </p:cNvGraphicFramePr>
          <p:nvPr/>
        </p:nvGraphicFramePr>
        <p:xfrm>
          <a:off x="1910715" y="2573973"/>
          <a:ext cx="9144000" cy="3624262"/>
        </p:xfrm>
        <a:graphic>
          <a:graphicData uri="http://schemas.openxmlformats.org/presentationml/2006/ole">
            <mc:AlternateContent xmlns:mc="http://schemas.openxmlformats.org/markup-compatibility/2006">
              <mc:Choice xmlns:v="urn:schemas-microsoft-com:vml" Requires="v">
                <p:oleObj spid="_x0000_s18448" name="VISIO" r:id="rId1" imgW="5257800" imgH="2080260" progId="Visio.Drawing.4">
                  <p:embed/>
                </p:oleObj>
              </mc:Choice>
              <mc:Fallback>
                <p:oleObj name="VISIO" r:id="rId1" imgW="5257800" imgH="2080260" progId="Visio.Drawing.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715" y="2573973"/>
                        <a:ext cx="9144000" cy="362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AutoShape 12"/>
          <p:cNvSpPr>
            <a:spLocks noChangeArrowheads="1"/>
          </p:cNvSpPr>
          <p:nvPr/>
        </p:nvSpPr>
        <p:spPr bwMode="auto">
          <a:xfrm>
            <a:off x="8281670" y="5531485"/>
            <a:ext cx="3345180" cy="1259840"/>
          </a:xfrm>
          <a:prstGeom prst="wedgeRoundRectCallout">
            <a:avLst>
              <a:gd name="adj1" fmla="val -99120"/>
              <a:gd name="adj2" fmla="val -31962"/>
              <a:gd name="adj3" fmla="val 16667"/>
            </a:avLst>
          </a:prstGeom>
          <a:solidFill>
            <a:schemeClr val="accent1"/>
          </a:solidFill>
          <a:ln w="9525" algn="ctr">
            <a:solidFill>
              <a:srgbClr val="CC0000"/>
            </a:solidFill>
            <a:miter lim="800000"/>
          </a:ln>
        </p:spPr>
        <p:txBody>
          <a:bodyPr anchor="ctr"/>
          <a:lstStyle>
            <a:lvl1pPr marL="342900" indent="-342900" defTabSz="748030">
              <a:spcBef>
                <a:spcPct val="20000"/>
              </a:spcBef>
              <a:buChar char="•"/>
              <a:defRPr sz="3200">
                <a:solidFill>
                  <a:schemeClr val="tx1"/>
                </a:solidFill>
                <a:latin typeface="Arial" panose="020B0604020202020204" pitchFamily="34" charset="0"/>
                <a:ea typeface="宋体" panose="02010600030101010101" pitchFamily="2" charset="-122"/>
              </a:defRPr>
            </a:lvl1pPr>
            <a:lvl2pPr defTabSz="7480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7480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7480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7480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FontTx/>
              <a:buChar char="•"/>
            </a:pPr>
            <a:r>
              <a:rPr lang="en-US" altLang="zh-CN" sz="2600" dirty="0">
                <a:solidFill>
                  <a:schemeClr val="bg1"/>
                </a:solidFill>
                <a:latin typeface="Times New Roman" panose="02020603050405020304" charset="0"/>
              </a:rPr>
              <a:t>Data</a:t>
            </a:r>
            <a:r>
              <a:rPr lang="zh-CN" altLang="en-US" sz="2600" dirty="0">
                <a:solidFill>
                  <a:schemeClr val="bg1"/>
                </a:solidFill>
                <a:latin typeface="Times New Roman" panose="02020603050405020304" charset="0"/>
              </a:rPr>
              <a:t>字段：存放</a:t>
            </a:r>
            <a:r>
              <a:rPr lang="en-US" altLang="zh-CN" sz="2600" dirty="0">
                <a:solidFill>
                  <a:schemeClr val="bg1"/>
                </a:solidFill>
                <a:latin typeface="Times New Roman" panose="02020603050405020304" charset="0"/>
              </a:rPr>
              <a:t>512</a:t>
            </a:r>
            <a:r>
              <a:rPr lang="zh-CN" altLang="en-US" sz="2600" dirty="0">
                <a:solidFill>
                  <a:schemeClr val="bg1"/>
                </a:solidFill>
                <a:latin typeface="Times New Roman" panose="02020603050405020304" charset="0"/>
              </a:rPr>
              <a:t>个字节的数据</a:t>
            </a:r>
            <a:endParaRPr kumimoji="0" lang="zh-CN" altLang="en-US" sz="2600" b="0" dirty="0">
              <a:solidFill>
                <a:schemeClr val="bg1"/>
              </a:solidFill>
              <a:latin typeface="Times New Roman" panose="0202060305040502030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921575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磁盘的</a:t>
            </a:r>
            <a:r>
              <a:rPr lang="zh-CN" altLang="en-US" sz="2000" dirty="0">
                <a:latin typeface="华光魏体_CNKI" panose="02000500000000000000" charset="-122"/>
                <a:ea typeface="华光魏体_CNKI" panose="02000500000000000000" charset="-122"/>
                <a:sym typeface="+mn-ea"/>
              </a:rPr>
              <a:t>类型</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硬盘；</a:t>
            </a:r>
            <a:r>
              <a:rPr lang="zh-CN" altLang="en-US" sz="2000" dirty="0">
                <a:latin typeface="华光魏体_CNKI" panose="02000500000000000000" charset="-122"/>
                <a:ea typeface="华光魏体_CNKI" panose="02000500000000000000" charset="-122"/>
                <a:sym typeface="+mn-ea"/>
              </a:rPr>
              <a:t>软盘</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单片盘；多片</a:t>
            </a:r>
            <a:r>
              <a:rPr lang="zh-CN" altLang="en-US" sz="2000" dirty="0">
                <a:latin typeface="华光魏体_CNKI" panose="02000500000000000000" charset="-122"/>
                <a:ea typeface="华光魏体_CNKI" panose="02000500000000000000" charset="-122"/>
                <a:sym typeface="+mn-ea"/>
              </a:rPr>
              <a:t>盘</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固定头磁盘；移动头</a:t>
            </a:r>
            <a:r>
              <a:rPr lang="zh-CN" altLang="en-US" sz="2000" dirty="0">
                <a:latin typeface="华光魏体_CNKI" panose="02000500000000000000" charset="-122"/>
                <a:ea typeface="华光魏体_CNKI" panose="02000500000000000000" charset="-122"/>
                <a:sym typeface="+mn-ea"/>
              </a:rPr>
              <a:t>磁盘</a:t>
            </a:r>
            <a:endParaRPr lang="zh-CN" altLang="en-US" sz="2000" dirty="0">
              <a:latin typeface="华光魏体_CNKI" panose="02000500000000000000" charset="-122"/>
              <a:ea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514667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磁盘的</a:t>
            </a:r>
            <a:r>
              <a:rPr lang="zh-CN" altLang="en-US" sz="2000" dirty="0">
                <a:latin typeface="华光魏体_CNKI" panose="02000500000000000000" charset="-122"/>
                <a:ea typeface="华光魏体_CNKI" panose="02000500000000000000" charset="-122"/>
                <a:sym typeface="+mn-ea"/>
              </a:rPr>
              <a:t>类型</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硬盘；</a:t>
            </a:r>
            <a:r>
              <a:rPr lang="zh-CN" altLang="en-US" sz="2000" dirty="0">
                <a:latin typeface="华光魏体_CNKI" panose="02000500000000000000" charset="-122"/>
                <a:ea typeface="华光魏体_CNKI" panose="02000500000000000000" charset="-122"/>
                <a:sym typeface="+mn-ea"/>
              </a:rPr>
              <a:t>软盘</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单片盘；多片</a:t>
            </a:r>
            <a:r>
              <a:rPr lang="zh-CN" altLang="en-US" sz="2000" dirty="0">
                <a:latin typeface="华光魏体_CNKI" panose="02000500000000000000" charset="-122"/>
                <a:ea typeface="华光魏体_CNKI" panose="02000500000000000000" charset="-122"/>
                <a:sym typeface="+mn-ea"/>
              </a:rPr>
              <a:t>盘</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solidFill>
                  <a:srgbClr val="FF0000"/>
                </a:solidFill>
                <a:latin typeface="华光魏体_CNKI" panose="02000500000000000000" charset="-122"/>
                <a:ea typeface="华光魏体_CNKI" panose="02000500000000000000" charset="-122"/>
                <a:sym typeface="+mn-ea"/>
              </a:rPr>
              <a:t>固定头磁盘</a:t>
            </a:r>
            <a:endParaRPr lang="zh-CN" altLang="en-US" sz="2000" dirty="0">
              <a:solidFill>
                <a:srgbClr val="FF0000"/>
              </a:solidFill>
              <a:latin typeface="华光魏体_CNKI" panose="02000500000000000000" charset="-122"/>
              <a:ea typeface="华光魏体_CNKI" panose="02000500000000000000" charset="-122"/>
              <a:sym typeface="+mn-ea"/>
            </a:endParaRPr>
          </a:p>
          <a:p>
            <a:pPr marL="495300" indent="-381000"/>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每条磁道都有一读</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写磁头，所有磁头都</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装</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marL="495300" indent="-381000"/>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在一刚性磁臂上。通过这些磁头可</a:t>
            </a:r>
            <a:r>
              <a:rPr kumimoji="1" lang="zh-CN" altLang="en-US" sz="2000" dirty="0">
                <a:solidFill>
                  <a:srgbClr val="0033CC"/>
                </a:solidFill>
                <a:latin typeface="华光魏体_CNKI" panose="02000500000000000000" charset="-122"/>
                <a:ea typeface="华光魏体_CNKI" panose="02000500000000000000" charset="-122"/>
                <a:cs typeface="华光魏体_CNKI" panose="02000500000000000000" charset="-122"/>
                <a:sym typeface="+mn-ea"/>
              </a:rPr>
              <a:t>并行</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访</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marL="495300" indent="-381000"/>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所有磁道，有效提高了磁盘的</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速度。</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事</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marL="495300" indent="-381000"/>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实上，现有的</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SSD</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在存取提速思想类似；</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p"/>
            </a:pPr>
            <a:endParaRPr lang="zh-CN" altLang="en-US" sz="2000" dirty="0">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6894195" y="3277235"/>
            <a:ext cx="4943475" cy="3169285"/>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移动头磁盘</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114300" indent="0">
              <a:buNone/>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每一个盘面仅配一个磁头，也被装在磁臂上。为能访问该盘面上的所有磁道，该磁头必须能移动。因此，移动磁头仅能以</a:t>
            </a:r>
            <a:r>
              <a:rPr kumimoji="1" lang="zh-CN" altLang="en-US" sz="2000" dirty="0">
                <a:solidFill>
                  <a:srgbClr val="0033CC"/>
                </a:solidFill>
                <a:latin typeface="华光魏体_CNKI" panose="02000500000000000000" charset="-122"/>
                <a:ea typeface="华光魏体_CNKI" panose="02000500000000000000" charset="-122"/>
                <a:cs typeface="华光魏体_CNKI" panose="02000500000000000000" charset="-122"/>
                <a:sym typeface="+mn-ea"/>
              </a:rPr>
              <a:t>串行</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方式读</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写，致使速度较慢。</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114300" indent="0">
              <a:buNone/>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由于其结构简单，仍广泛用于中小型磁盘。</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114300" indent="0">
              <a:buNone/>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在</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PC</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机上配置的温盘和软盘都采用这种结构</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indent="0">
              <a:lnSpc>
                <a:spcPct val="150000"/>
              </a:lnSpc>
              <a:buNone/>
            </a:pP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807466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磁盘的访问</a:t>
            </a:r>
            <a:r>
              <a:rPr lang="zh-CN" altLang="en-US" sz="2000" dirty="0">
                <a:latin typeface="华光魏体_CNKI" panose="02000500000000000000" charset="-122"/>
                <a:ea typeface="华光魏体_CNKI" panose="02000500000000000000" charset="-122"/>
                <a:sym typeface="+mn-ea"/>
              </a:rPr>
              <a:t>时间</a:t>
            </a:r>
            <a:endParaRPr lang="zh-CN" altLang="en-US" sz="2000" dirty="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zh-CN" altLang="en-US" sz="2000" dirty="0">
                <a:latin typeface="华光魏体_CNKI" panose="02000500000000000000" charset="-122"/>
                <a:ea typeface="华光魏体_CNKI" panose="02000500000000000000" charset="-122"/>
                <a:sym typeface="+mn-ea"/>
              </a:rPr>
              <a:t>磁盘的访问分为三个步骤，首先先移动到所在磁道；其次旋转到要读取的扇区，最后进行传输，所以磁盘的访问时间分为以下三个</a:t>
            </a:r>
            <a:r>
              <a:rPr lang="zh-CN" altLang="en-US" sz="2000" dirty="0">
                <a:latin typeface="华光魏体_CNKI" panose="02000500000000000000" charset="-122"/>
                <a:ea typeface="华光魏体_CNKI" panose="02000500000000000000" charset="-122"/>
                <a:sym typeface="+mn-ea"/>
              </a:rPr>
              <a:t>部分：</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lang="zh-CN" altLang="en-US" sz="2000" dirty="0">
                <a:solidFill>
                  <a:srgbClr val="FF0000"/>
                </a:solidFill>
                <a:latin typeface="华光魏体_CNKI" panose="02000500000000000000" charset="-122"/>
                <a:ea typeface="华光魏体_CNKI" panose="02000500000000000000" charset="-122"/>
                <a:sym typeface="+mn-ea"/>
              </a:rPr>
              <a:t>寻道时间</a:t>
            </a:r>
            <a:r>
              <a:rPr lang="en-US" altLang="zh-CN" sz="2000" dirty="0">
                <a:solidFill>
                  <a:srgbClr val="FF0000"/>
                </a:solidFill>
                <a:latin typeface="华光魏体_CNKI" panose="02000500000000000000" charset="-122"/>
                <a:ea typeface="华光魏体_CNKI" panose="02000500000000000000" charset="-122"/>
                <a:sym typeface="+mn-ea"/>
              </a:rPr>
              <a:t>T</a:t>
            </a:r>
            <a:r>
              <a:rPr lang="en-US" altLang="zh-CN" sz="2000" baseline="-25000" dirty="0">
                <a:solidFill>
                  <a:srgbClr val="FF0000"/>
                </a:solidFill>
                <a:latin typeface="华光魏体_CNKI" panose="02000500000000000000" charset="-122"/>
                <a:ea typeface="华光魏体_CNKI" panose="02000500000000000000" charset="-122"/>
                <a:sym typeface="+mn-ea"/>
              </a:rPr>
              <a:t>S</a:t>
            </a:r>
            <a:r>
              <a:rPr lang="zh-CN" altLang="en-US" sz="2000" dirty="0">
                <a:latin typeface="华光魏体_CNKI" panose="02000500000000000000" charset="-122"/>
                <a:ea typeface="华光魏体_CNKI" panose="02000500000000000000" charset="-122"/>
                <a:sym typeface="+mn-ea"/>
              </a:rPr>
              <a:t>；</a:t>
            </a:r>
            <a:endParaRPr lang="zh-CN" altLang="en-US" sz="2000" dirty="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kumimoji="1" lang="zh-CN" altLang="en-US" sz="2000" dirty="0">
                <a:latin typeface="华光魏体_CNKI" panose="02000500000000000000" charset="-122"/>
                <a:ea typeface="华光魏体_CNKI" panose="02000500000000000000" charset="-122"/>
                <a:cs typeface="华光魏体_CNKI" panose="02000500000000000000" charset="-122"/>
              </a:rPr>
              <a:t>寻道时间包括启动磁臂的时间</a:t>
            </a:r>
            <a:r>
              <a:rPr kumimoji="1" lang="en-US" altLang="zh-CN" sz="2000" dirty="0">
                <a:latin typeface="华光魏体_CNKI" panose="02000500000000000000" charset="-122"/>
                <a:ea typeface="华光魏体_CNKI" panose="02000500000000000000" charset="-122"/>
                <a:cs typeface="华光魏体_CNKI" panose="02000500000000000000" charset="-122"/>
              </a:rPr>
              <a:t>S</a:t>
            </a:r>
            <a:r>
              <a:rPr kumimoji="1" lang="zh-CN" altLang="en-US" sz="2000" dirty="0">
                <a:latin typeface="华光魏体_CNKI" panose="02000500000000000000" charset="-122"/>
                <a:ea typeface="华光魏体_CNKI" panose="02000500000000000000" charset="-122"/>
                <a:cs typeface="华光魏体_CNKI" panose="02000500000000000000" charset="-122"/>
              </a:rPr>
              <a:t>和磁头移动</a:t>
            </a:r>
            <a:r>
              <a:rPr kumimoji="1" lang="en-US" altLang="zh-CN" sz="2000" dirty="0">
                <a:latin typeface="华光魏体_CNKI" panose="02000500000000000000" charset="-122"/>
                <a:ea typeface="华光魏体_CNKI" panose="02000500000000000000" charset="-122"/>
                <a:cs typeface="华光魏体_CNKI" panose="02000500000000000000" charset="-122"/>
              </a:rPr>
              <a:t>n</a:t>
            </a:r>
            <a:r>
              <a:rPr kumimoji="1" lang="zh-CN" altLang="en-US" sz="2000" dirty="0">
                <a:latin typeface="华光魏体_CNKI" panose="02000500000000000000" charset="-122"/>
                <a:ea typeface="华光魏体_CNKI" panose="02000500000000000000" charset="-122"/>
                <a:cs typeface="华光魏体_CNKI" panose="02000500000000000000" charset="-122"/>
              </a:rPr>
              <a:t>条磁道所</a:t>
            </a:r>
            <a:r>
              <a:rPr kumimoji="1" lang="zh-CN" altLang="en-US" sz="2000" dirty="0">
                <a:latin typeface="华光魏体_CNKI" panose="02000500000000000000" charset="-122"/>
                <a:ea typeface="华光魏体_CNKI" panose="02000500000000000000" charset="-122"/>
                <a:cs typeface="华光魏体_CNKI" panose="02000500000000000000" charset="-122"/>
              </a:rPr>
              <a:t>花的时间</a:t>
            </a:r>
            <a:r>
              <a:rPr kumimoji="1" lang="zh-CN" altLang="en-US" sz="2000" dirty="0">
                <a:latin typeface="华光魏体_CNKI" panose="02000500000000000000" charset="-122"/>
                <a:ea typeface="华光魏体_CNKI" panose="02000500000000000000" charset="-122"/>
                <a:cs typeface="华光魏体_CNKI" panose="02000500000000000000" charset="-122"/>
              </a:rPr>
              <a:t>之和；</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r>
              <a:rPr kumimoji="1" lang="en-US" altLang="zh-CN" sz="2000" dirty="0">
                <a:latin typeface="华光魏体_CNKI" panose="02000500000000000000" charset="-122"/>
                <a:ea typeface="华光魏体_CNKI" panose="02000500000000000000" charset="-122"/>
                <a:cs typeface="华光魏体_CNKI" panose="02000500000000000000" charset="-122"/>
              </a:rPr>
              <a:t>T</a:t>
            </a:r>
            <a:r>
              <a:rPr kumimoji="1" lang="en-US" altLang="zh-CN" sz="2000" baseline="-25000" dirty="0">
                <a:latin typeface="华光魏体_CNKI" panose="02000500000000000000" charset="-122"/>
                <a:ea typeface="华光魏体_CNKI" panose="02000500000000000000" charset="-122"/>
                <a:cs typeface="华光魏体_CNKI" panose="02000500000000000000" charset="-122"/>
              </a:rPr>
              <a:t>S</a:t>
            </a:r>
            <a:r>
              <a:rPr kumimoji="1" lang="en-US" altLang="zh-CN" sz="2000" dirty="0">
                <a:latin typeface="华光魏体_CNKI" panose="02000500000000000000" charset="-122"/>
                <a:ea typeface="华光魏体_CNKI" panose="02000500000000000000" charset="-122"/>
                <a:cs typeface="华光魏体_CNKI" panose="02000500000000000000" charset="-122"/>
              </a:rPr>
              <a:t>=m*n+S</a:t>
            </a:r>
            <a:endParaRPr kumimoji="1" lang="en-US" altLang="zh-CN" sz="2000" dirty="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r>
              <a:rPr kumimoji="1" lang="zh-CN" altLang="en-US" sz="2000" dirty="0">
                <a:latin typeface="华光魏体_CNKI" panose="02000500000000000000" charset="-122"/>
                <a:ea typeface="华光魏体_CNKI" panose="02000500000000000000" charset="-122"/>
                <a:cs typeface="华光魏体_CNKI" panose="02000500000000000000" charset="-122"/>
              </a:rPr>
              <a:t>其中，</a:t>
            </a:r>
            <a:r>
              <a:rPr kumimoji="1" lang="en-US" altLang="zh-CN" sz="2000" dirty="0">
                <a:latin typeface="华光魏体_CNKI" panose="02000500000000000000" charset="-122"/>
                <a:ea typeface="华光魏体_CNKI" panose="02000500000000000000" charset="-122"/>
                <a:cs typeface="华光魏体_CNKI" panose="02000500000000000000" charset="-122"/>
              </a:rPr>
              <a:t>m</a:t>
            </a:r>
            <a:r>
              <a:rPr kumimoji="1" lang="zh-CN" altLang="en-US" sz="2000" dirty="0">
                <a:latin typeface="华光魏体_CNKI" panose="02000500000000000000" charset="-122"/>
                <a:ea typeface="华光魏体_CNKI" panose="02000500000000000000" charset="-122"/>
                <a:cs typeface="华光魏体_CNKI" panose="02000500000000000000" charset="-122"/>
              </a:rPr>
              <a:t>是常数，一般磁盘</a:t>
            </a:r>
            <a:r>
              <a:rPr kumimoji="1" lang="en-US" altLang="zh-CN" sz="2000" dirty="0">
                <a:latin typeface="华光魏体_CNKI" panose="02000500000000000000" charset="-122"/>
                <a:ea typeface="华光魏体_CNKI" panose="02000500000000000000" charset="-122"/>
                <a:cs typeface="华光魏体_CNKI" panose="02000500000000000000" charset="-122"/>
              </a:rPr>
              <a:t>m=0.2</a:t>
            </a:r>
            <a:r>
              <a:rPr kumimoji="1" lang="zh-CN" altLang="en-US" sz="2000" dirty="0">
                <a:latin typeface="华光魏体_CNKI" panose="02000500000000000000" charset="-122"/>
                <a:ea typeface="华光魏体_CNKI" panose="02000500000000000000" charset="-122"/>
                <a:cs typeface="华光魏体_CNKI" panose="02000500000000000000" charset="-122"/>
              </a:rPr>
              <a:t>，高速磁盘</a:t>
            </a:r>
            <a:r>
              <a:rPr kumimoji="1" lang="en-US" altLang="zh-CN" sz="2000" dirty="0">
                <a:latin typeface="华光魏体_CNKI" panose="02000500000000000000" charset="-122"/>
                <a:ea typeface="华光魏体_CNKI" panose="02000500000000000000" charset="-122"/>
                <a:cs typeface="华光魏体_CNKI" panose="02000500000000000000" charset="-122"/>
              </a:rPr>
              <a:t>m&lt;=0.1</a:t>
            </a:r>
            <a:r>
              <a:rPr kumimoji="1" lang="zh-CN" altLang="en-US" sz="2000" dirty="0">
                <a:latin typeface="华光魏体_CNKI" panose="02000500000000000000" charset="-122"/>
                <a:ea typeface="华光魏体_CNKI" panose="02000500000000000000" charset="-122"/>
                <a:cs typeface="华光魏体_CNKI" panose="02000500000000000000" charset="-122"/>
              </a:rPr>
              <a:t>；磁臂的启动时间一般为</a:t>
            </a:r>
            <a:r>
              <a:rPr kumimoji="1" lang="en-US" altLang="zh-CN" sz="2000" dirty="0">
                <a:latin typeface="华光魏体_CNKI" panose="02000500000000000000" charset="-122"/>
                <a:ea typeface="华光魏体_CNKI" panose="02000500000000000000" charset="-122"/>
                <a:cs typeface="华光魏体_CNKI" panose="02000500000000000000" charset="-122"/>
              </a:rPr>
              <a:t>2ms</a:t>
            </a:r>
            <a:r>
              <a:rPr kumimoji="1" lang="zh-CN" altLang="en-US" sz="2000" dirty="0">
                <a:latin typeface="华光魏体_CNKI" panose="02000500000000000000" charset="-122"/>
                <a:ea typeface="华光魏体_CNKI" panose="02000500000000000000" charset="-122"/>
                <a:cs typeface="华光魏体_CNKI" panose="02000500000000000000" charset="-122"/>
              </a:rPr>
              <a:t>，温盘的寻道时间</a:t>
            </a:r>
            <a:r>
              <a:rPr kumimoji="1" lang="en-US" altLang="zh-CN" sz="2000" dirty="0">
                <a:latin typeface="华光魏体_CNKI" panose="02000500000000000000" charset="-122"/>
                <a:ea typeface="华光魏体_CNKI" panose="02000500000000000000" charset="-122"/>
                <a:cs typeface="华光魏体_CNKI" panose="02000500000000000000" charset="-122"/>
              </a:rPr>
              <a:t>5~30ms</a:t>
            </a:r>
            <a:r>
              <a:rPr kumimoji="1" lang="zh-CN" altLang="en-US" sz="2000" dirty="0">
                <a:latin typeface="华光魏体_CNKI" panose="02000500000000000000" charset="-122"/>
                <a:ea typeface="华光魏体_CNKI" panose="02000500000000000000" charset="-122"/>
                <a:cs typeface="华光魏体_CNKI" panose="02000500000000000000" charset="-122"/>
              </a:rPr>
              <a:t>；</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000" dirty="0">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922147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磁盘的访问</a:t>
            </a:r>
            <a:r>
              <a:rPr lang="zh-CN" altLang="en-US" sz="2000" dirty="0">
                <a:latin typeface="华光魏体_CNKI" panose="02000500000000000000" charset="-122"/>
                <a:ea typeface="华光魏体_CNKI" panose="02000500000000000000" charset="-122"/>
                <a:sym typeface="+mn-ea"/>
              </a:rPr>
              <a:t>时间</a:t>
            </a:r>
            <a:endParaRPr lang="zh-CN" altLang="en-US" sz="2000" dirty="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zh-CN" altLang="en-US" sz="2000" dirty="0">
                <a:latin typeface="华光魏体_CNKI" panose="02000500000000000000" charset="-122"/>
                <a:ea typeface="华光魏体_CNKI" panose="02000500000000000000" charset="-122"/>
                <a:sym typeface="+mn-ea"/>
              </a:rPr>
              <a:t>磁盘的访问分为三个步骤，首先先移动到所在磁道；其次旋转到要读取的扇区，最后进行传输，所以磁盘的访问时间分为以下三个</a:t>
            </a:r>
            <a:r>
              <a:rPr lang="zh-CN" altLang="en-US" sz="2000" dirty="0">
                <a:latin typeface="华光魏体_CNKI" panose="02000500000000000000" charset="-122"/>
                <a:ea typeface="华光魏体_CNKI" panose="02000500000000000000" charset="-122"/>
                <a:sym typeface="+mn-ea"/>
              </a:rPr>
              <a:t>部分：</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lang="zh-CN" altLang="en-US" sz="2000" dirty="0">
                <a:solidFill>
                  <a:srgbClr val="FF0000"/>
                </a:solidFill>
                <a:latin typeface="华光魏体_CNKI" panose="02000500000000000000" charset="-122"/>
                <a:ea typeface="华光魏体_CNKI" panose="02000500000000000000" charset="-122"/>
                <a:sym typeface="+mn-ea"/>
              </a:rPr>
              <a:t>旋转延迟时间</a:t>
            </a:r>
            <a:r>
              <a:rPr lang="en-US" altLang="zh-CN" sz="2000" dirty="0">
                <a:solidFill>
                  <a:srgbClr val="FF0000"/>
                </a:solidFill>
                <a:latin typeface="华光魏体_CNKI" panose="02000500000000000000" charset="-122"/>
                <a:ea typeface="华光魏体_CNKI" panose="02000500000000000000" charset="-122"/>
                <a:sym typeface="+mn-ea"/>
              </a:rPr>
              <a:t>T</a:t>
            </a:r>
            <a:r>
              <a:rPr lang="en-US" altLang="zh-CN" sz="2000" baseline="-25000" dirty="0">
                <a:solidFill>
                  <a:srgbClr val="FF0000"/>
                </a:solidFill>
                <a:latin typeface="微软雅黑" panose="020B0503020204020204" charset="-122"/>
                <a:ea typeface="微软雅黑" panose="020B0503020204020204" charset="-122"/>
                <a:sym typeface="+mn-ea"/>
              </a:rPr>
              <a:t>τ</a:t>
            </a:r>
            <a:r>
              <a:rPr lang="zh-CN" altLang="en-US" sz="2000" dirty="0">
                <a:latin typeface="华光魏体_CNKI" panose="02000500000000000000" charset="-122"/>
                <a:ea typeface="华光魏体_CNKI" panose="02000500000000000000" charset="-122"/>
                <a:sym typeface="+mn-ea"/>
              </a:rPr>
              <a:t>；</a:t>
            </a:r>
            <a:endParaRPr lang="zh-CN" altLang="en-US" sz="2000" dirty="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zh-CN" altLang="en-US" sz="2000" dirty="0">
                <a:latin typeface="华光魏体_CNKI" panose="02000500000000000000" charset="-122"/>
                <a:ea typeface="华光魏体_CNKI" panose="02000500000000000000" charset="-122"/>
                <a:sym typeface="+mn-ea"/>
              </a:rPr>
              <a:t>旋转速度为</a:t>
            </a:r>
            <a:r>
              <a:rPr lang="en-US" altLang="zh-CN" sz="2000" dirty="0">
                <a:latin typeface="华光魏体_CNKI" panose="02000500000000000000" charset="-122"/>
                <a:ea typeface="华光魏体_CNKI" panose="02000500000000000000" charset="-122"/>
                <a:sym typeface="+mn-ea"/>
              </a:rPr>
              <a:t>r</a:t>
            </a:r>
            <a:r>
              <a:rPr lang="zh-CN" altLang="en-US" sz="2000" dirty="0">
                <a:latin typeface="华光魏体_CNKI" panose="02000500000000000000" charset="-122"/>
                <a:ea typeface="华光魏体_CNKI" panose="02000500000000000000" charset="-122"/>
                <a:sym typeface="+mn-ea"/>
              </a:rPr>
              <a:t>（例如，软盘</a:t>
            </a:r>
            <a:r>
              <a:rPr lang="en-US" altLang="zh-CN" sz="2000" dirty="0">
                <a:latin typeface="华光魏体_CNKI" panose="02000500000000000000" charset="-122"/>
                <a:ea typeface="华光魏体_CNKI" panose="02000500000000000000" charset="-122"/>
                <a:sym typeface="+mn-ea"/>
              </a:rPr>
              <a:t>300r/min; </a:t>
            </a:r>
            <a:r>
              <a:rPr lang="zh-CN" altLang="en-US" sz="2000" dirty="0">
                <a:latin typeface="华光魏体_CNKI" panose="02000500000000000000" charset="-122"/>
                <a:ea typeface="华光魏体_CNKI" panose="02000500000000000000" charset="-122"/>
                <a:sym typeface="+mn-ea"/>
              </a:rPr>
              <a:t>硬盘：</a:t>
            </a:r>
            <a:r>
              <a:rPr lang="en-US" altLang="zh-CN" sz="2000" dirty="0">
                <a:latin typeface="华光魏体_CNKI" panose="02000500000000000000" charset="-122"/>
                <a:ea typeface="华光魏体_CNKI" panose="02000500000000000000" charset="-122"/>
                <a:sym typeface="+mn-ea"/>
              </a:rPr>
              <a:t>7200r/min</a:t>
            </a:r>
            <a:r>
              <a:rPr lang="zh-CN" altLang="en-US" sz="2000" dirty="0">
                <a:latin typeface="华光魏体_CNKI" panose="02000500000000000000" charset="-122"/>
                <a:ea typeface="华光魏体_CNKI" panose="02000500000000000000" charset="-122"/>
                <a:sym typeface="+mn-ea"/>
              </a:rPr>
              <a:t>到</a:t>
            </a:r>
            <a:r>
              <a:rPr lang="en-US" altLang="zh-CN" sz="2000" dirty="0">
                <a:latin typeface="华光魏体_CNKI" panose="02000500000000000000" charset="-122"/>
                <a:ea typeface="华光魏体_CNKI" panose="02000500000000000000" charset="-122"/>
                <a:sym typeface="+mn-ea"/>
              </a:rPr>
              <a:t>15000r/min</a:t>
            </a:r>
            <a:r>
              <a:rPr lang="zh-CN" altLang="en-US" sz="2000" dirty="0">
                <a:latin typeface="华光魏体_CNKI" panose="02000500000000000000" charset="-122"/>
                <a:ea typeface="华光魏体_CNKI" panose="02000500000000000000" charset="-122"/>
                <a:sym typeface="+mn-ea"/>
              </a:rPr>
              <a:t>）</a:t>
            </a:r>
            <a:endParaRPr lang="zh-CN" altLang="en-US" sz="2000" dirty="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zh-CN" altLang="en-US" sz="2000" dirty="0">
                <a:latin typeface="华光魏体_CNKI" panose="02000500000000000000" charset="-122"/>
                <a:ea typeface="华光魏体_CNKI" panose="02000500000000000000" charset="-122"/>
                <a:sym typeface="+mn-ea"/>
              </a:rPr>
              <a:t>以硬盘为例，如果转速为</a:t>
            </a:r>
            <a:r>
              <a:rPr lang="en-US" altLang="zh-CN" sz="2000" dirty="0">
                <a:latin typeface="华光魏体_CNKI" panose="02000500000000000000" charset="-122"/>
                <a:ea typeface="华光魏体_CNKI" panose="02000500000000000000" charset="-122"/>
                <a:sym typeface="+mn-ea"/>
              </a:rPr>
              <a:t>15000r/min</a:t>
            </a:r>
            <a:r>
              <a:rPr lang="zh-CN" altLang="en-US" sz="2000" dirty="0">
                <a:latin typeface="华光魏体_CNKI" panose="02000500000000000000" charset="-122"/>
                <a:ea typeface="华光魏体_CNKI" panose="02000500000000000000" charset="-122"/>
                <a:sym typeface="+mn-ea"/>
              </a:rPr>
              <a:t>，则每转一圈需要</a:t>
            </a:r>
            <a:r>
              <a:rPr lang="en-US" altLang="zh-CN" sz="2000" dirty="0">
                <a:latin typeface="华光魏体_CNKI" panose="02000500000000000000" charset="-122"/>
                <a:ea typeface="华光魏体_CNKI" panose="02000500000000000000" charset="-122"/>
                <a:sym typeface="+mn-ea"/>
              </a:rPr>
              <a:t>4ms</a:t>
            </a:r>
            <a:r>
              <a:rPr lang="zh-CN" altLang="en-US" sz="2000" dirty="0">
                <a:latin typeface="华光魏体_CNKI" panose="02000500000000000000" charset="-122"/>
                <a:ea typeface="华光魏体_CNKI" panose="02000500000000000000" charset="-122"/>
                <a:sym typeface="+mn-ea"/>
              </a:rPr>
              <a:t>，平均延迟为</a:t>
            </a:r>
            <a:r>
              <a:rPr lang="en-US" altLang="zh-CN" sz="2000" dirty="0">
                <a:latin typeface="华光魏体_CNKI" panose="02000500000000000000" charset="-122"/>
                <a:ea typeface="华光魏体_CNKI" panose="02000500000000000000" charset="-122"/>
                <a:sym typeface="+mn-ea"/>
              </a:rPr>
              <a:t>2ms</a:t>
            </a:r>
            <a:endParaRPr lang="en-US" altLang="zh-CN" sz="2000" dirty="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zh-CN" altLang="en-US" sz="2000" dirty="0">
                <a:solidFill>
                  <a:schemeClr val="tx1"/>
                </a:solidFill>
                <a:latin typeface="华光魏体_CNKI" panose="02000500000000000000" charset="-122"/>
                <a:ea typeface="华光魏体_CNKI" panose="02000500000000000000" charset="-122"/>
                <a:sym typeface="+mn-ea"/>
              </a:rPr>
              <a:t>所以：</a:t>
            </a:r>
            <a:r>
              <a:rPr lang="en-US" altLang="zh-CN" sz="2000" dirty="0">
                <a:solidFill>
                  <a:schemeClr val="tx1"/>
                </a:solidFill>
                <a:latin typeface="华光魏体_CNKI" panose="02000500000000000000" charset="-122"/>
                <a:ea typeface="华光魏体_CNKI" panose="02000500000000000000" charset="-122"/>
                <a:sym typeface="+mn-ea"/>
              </a:rPr>
              <a:t>T</a:t>
            </a:r>
            <a:r>
              <a:rPr lang="en-US" altLang="zh-CN" sz="2000" baseline="-25000" dirty="0">
                <a:solidFill>
                  <a:schemeClr val="tx1"/>
                </a:solidFill>
                <a:latin typeface="微软雅黑" panose="020B0503020204020204" charset="-122"/>
                <a:ea typeface="微软雅黑" panose="020B0503020204020204" charset="-122"/>
                <a:sym typeface="+mn-ea"/>
              </a:rPr>
              <a:t>τ</a:t>
            </a:r>
            <a:r>
              <a:rPr lang="en-US" altLang="zh-CN" sz="2000" dirty="0">
                <a:solidFill>
                  <a:schemeClr val="tx1"/>
                </a:solidFill>
                <a:latin typeface="Times New Roman" panose="02020603050405020304" charset="0"/>
                <a:ea typeface="微软雅黑" panose="020B0503020204020204" charset="-122"/>
                <a:cs typeface="Times New Roman" panose="02020603050405020304" charset="0"/>
                <a:sym typeface="+mn-ea"/>
              </a:rPr>
              <a:t>=1/2r</a:t>
            </a:r>
            <a:endParaRPr lang="zh-CN" altLang="en-US" sz="2000" dirty="0">
              <a:solidFill>
                <a:schemeClr val="tx1"/>
              </a:solidFill>
              <a:latin typeface="Times New Roman" panose="02020603050405020304" charset="0"/>
              <a:ea typeface="微软雅黑" panose="020B0503020204020204" charset="-122"/>
              <a:cs typeface="Times New Roman" panose="02020603050405020304" charset="0"/>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6.1.4</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pic>
        <p:nvPicPr>
          <p:cNvPr id="104" name="图片 103"/>
          <p:cNvPicPr>
            <a:picLocks noChangeAspect="1"/>
          </p:cNvPicPr>
          <p:nvPr/>
        </p:nvPicPr>
        <p:blipFill>
          <a:blip r:embed="rId1"/>
          <a:stretch>
            <a:fillRect/>
          </a:stretch>
        </p:blipFill>
        <p:spPr>
          <a:xfrm>
            <a:off x="4325620" y="2192020"/>
            <a:ext cx="7346950" cy="4561205"/>
          </a:xfrm>
          <a:prstGeom prst="rect">
            <a:avLst/>
          </a:prstGeom>
        </p:spPr>
      </p:pic>
      <p:sp>
        <p:nvSpPr>
          <p:cNvPr id="105" name="文本框 104"/>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6" name="文本框 105"/>
          <p:cNvSpPr txBox="1"/>
          <p:nvPr/>
        </p:nvSpPr>
        <p:spPr>
          <a:xfrm>
            <a:off x="210185" y="2883535"/>
            <a:ext cx="4115435" cy="3969385"/>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000">
                <a:latin typeface="Times New Roman" panose="02020603050405020304" charset="0"/>
                <a:ea typeface="华光魏体_CNKI" panose="02000500000000000000" charset="-122"/>
                <a:cs typeface="Times New Roman" panose="02020603050405020304" charset="0"/>
                <a:sym typeface="+mn-ea"/>
              </a:rPr>
              <a:t>即上</a:t>
            </a:r>
            <a:r>
              <a:rPr lang="zh-CN" altLang="en-US" sz="2000">
                <a:latin typeface="Times New Roman" panose="02020603050405020304" charset="0"/>
                <a:ea typeface="华光魏体_CNKI" panose="02000500000000000000" charset="-122"/>
                <a:cs typeface="Times New Roman" panose="02020603050405020304" charset="0"/>
                <a:sym typeface="+mn-ea"/>
              </a:rPr>
              <a:t>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系统接口按照类型的不同会分</a:t>
            </a:r>
            <a:r>
              <a:rPr lang="zh-CN" altLang="en-US" sz="2000">
                <a:latin typeface="Times New Roman" panose="02020603050405020304" charset="0"/>
                <a:ea typeface="华光魏体_CNKI" panose="02000500000000000000" charset="-122"/>
                <a:cs typeface="Times New Roman" panose="02020603050405020304" charset="0"/>
                <a:sym typeface="+mn-ea"/>
              </a:rPr>
              <a:t>为：</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000">
                <a:solidFill>
                  <a:srgbClr val="FF0000"/>
                </a:solidFill>
                <a:latin typeface="Times New Roman" panose="02020603050405020304" charset="0"/>
                <a:ea typeface="华光魏体_CNKI" panose="02000500000000000000" charset="-122"/>
                <a:cs typeface="Times New Roman" panose="02020603050405020304" charset="0"/>
                <a:sym typeface="+mn-ea"/>
              </a:rPr>
              <a:t>块设备接口</a:t>
            </a:r>
            <a:endParaRPr lang="zh-CN" altLang="en-US" sz="2000">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marL="285750" indent="-285750">
              <a:lnSpc>
                <a:spcPct val="150000"/>
              </a:lnSpc>
              <a:buFont typeface="Arial" panose="020B0604020202020204" pitchFamily="34" charset="0"/>
              <a:buChar char="•"/>
            </a:pPr>
            <a:r>
              <a:rPr lang="zh-CN" altLang="en-US">
                <a:latin typeface="Times New Roman" panose="02020603050405020304" charset="0"/>
                <a:ea typeface="华光魏体_CNKI" panose="02000500000000000000" charset="-122"/>
                <a:cs typeface="Times New Roman" panose="02020603050405020304" charset="0"/>
                <a:sym typeface="+mn-ea"/>
              </a:rPr>
              <a:t>数据传输和存取都以块为单位；</a:t>
            </a:r>
            <a:endParaRPr lang="zh-CN" altLang="en-US">
              <a:latin typeface="Times New Roman" panose="02020603050405020304" charset="0"/>
              <a:ea typeface="华光魏体_CNKI" panose="02000500000000000000" charset="-122"/>
              <a:cs typeface="Times New Roman" panose="02020603050405020304" charset="0"/>
              <a:sym typeface="+mn-ea"/>
            </a:endParaRPr>
          </a:p>
          <a:p>
            <a:pPr marL="285750" indent="-285750">
              <a:lnSpc>
                <a:spcPct val="150000"/>
              </a:lnSpc>
              <a:buFont typeface="Arial" panose="020B0604020202020204" pitchFamily="34" charset="0"/>
              <a:buChar char="•"/>
            </a:pPr>
            <a:r>
              <a:rPr lang="zh-CN" altLang="en-US">
                <a:latin typeface="Times New Roman" panose="02020603050405020304" charset="0"/>
                <a:ea typeface="华光魏体_CNKI" panose="02000500000000000000" charset="-122"/>
                <a:cs typeface="Times New Roman" panose="02020603050405020304" charset="0"/>
                <a:sym typeface="+mn-ea"/>
              </a:rPr>
              <a:t>可寻址：将磁盘的二级结构：磁道</a:t>
            </a:r>
            <a:r>
              <a:rPr lang="zh-CN" altLang="en-US">
                <a:latin typeface="Times New Roman" panose="02020603050405020304" charset="0"/>
                <a:ea typeface="华光魏体_CNKI" panose="02000500000000000000" charset="-122"/>
                <a:cs typeface="Times New Roman" panose="02020603050405020304" charset="0"/>
                <a:sym typeface="+mn-ea"/>
              </a:rPr>
              <a:t>和扇区隐藏，映射为线性序列；</a:t>
            </a:r>
            <a:endParaRPr lang="zh-CN" altLang="en-US">
              <a:latin typeface="Times New Roman" panose="02020603050405020304" charset="0"/>
              <a:ea typeface="华光魏体_CNKI" panose="02000500000000000000" charset="-122"/>
              <a:cs typeface="Times New Roman" panose="02020603050405020304" charset="0"/>
              <a:sym typeface="+mn-ea"/>
            </a:endParaRPr>
          </a:p>
          <a:p>
            <a:pPr marL="285750" indent="-285750">
              <a:lnSpc>
                <a:spcPct val="150000"/>
              </a:lnSpc>
              <a:buFont typeface="Arial" panose="020B0604020202020204" pitchFamily="34" charset="0"/>
              <a:buChar char="•"/>
            </a:pPr>
            <a:r>
              <a:rPr lang="zh-CN" altLang="en-US">
                <a:latin typeface="Times New Roman" panose="02020603050405020304" charset="0"/>
                <a:ea typeface="华光魏体_CNKI" panose="02000500000000000000" charset="-122"/>
                <a:cs typeface="Times New Roman" panose="02020603050405020304" charset="0"/>
                <a:sym typeface="+mn-ea"/>
              </a:rPr>
              <a:t>将抽象命令映射为底层操作，例如如果用户需要读磁盘，则将逻辑块号映射为物理盘面、磁道和扇区号；</a:t>
            </a:r>
            <a:endParaRPr lang="zh-CN" altLang="en-US">
              <a:latin typeface="Times New Roman" panose="02020603050405020304" charset="0"/>
              <a:ea typeface="华光魏体_CNKI" panose="02000500000000000000" charset="-122"/>
              <a:cs typeface="Times New Roman" panose="02020603050405020304" charset="0"/>
              <a:sym typeface="+mn-ea"/>
            </a:endParaRPr>
          </a:p>
        </p:txBody>
      </p:sp>
      <p:sp>
        <p:nvSpPr>
          <p:cNvPr id="107" name="矩形 106"/>
          <p:cNvSpPr/>
          <p:nvPr/>
        </p:nvSpPr>
        <p:spPr>
          <a:xfrm>
            <a:off x="4559300" y="3032125"/>
            <a:ext cx="2464435" cy="50736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807466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磁盘的访问</a:t>
            </a:r>
            <a:r>
              <a:rPr lang="zh-CN" altLang="en-US" sz="2000" dirty="0">
                <a:latin typeface="华光魏体_CNKI" panose="02000500000000000000" charset="-122"/>
                <a:ea typeface="华光魏体_CNKI" panose="02000500000000000000" charset="-122"/>
                <a:sym typeface="+mn-ea"/>
              </a:rPr>
              <a:t>时间</a:t>
            </a:r>
            <a:endParaRPr lang="zh-CN" altLang="en-US" sz="2000" dirty="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zh-CN" altLang="en-US" sz="2000" dirty="0">
                <a:latin typeface="华光魏体_CNKI" panose="02000500000000000000" charset="-122"/>
                <a:ea typeface="华光魏体_CNKI" panose="02000500000000000000" charset="-122"/>
                <a:sym typeface="+mn-ea"/>
              </a:rPr>
              <a:t>磁盘的访问分为三个步骤，首先先移动到所在磁道；其次旋转到要读取的扇区，最后进行传输，所以磁盘的访问时间分为以下三个</a:t>
            </a:r>
            <a:r>
              <a:rPr lang="zh-CN" altLang="en-US" sz="2000" dirty="0">
                <a:latin typeface="华光魏体_CNKI" panose="02000500000000000000" charset="-122"/>
                <a:ea typeface="华光魏体_CNKI" panose="02000500000000000000" charset="-122"/>
                <a:sym typeface="+mn-ea"/>
              </a:rPr>
              <a:t>部分：</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lang="zh-CN" altLang="en-US" sz="2000" dirty="0">
                <a:solidFill>
                  <a:srgbClr val="FF0000"/>
                </a:solidFill>
                <a:latin typeface="华光魏体_CNKI" panose="02000500000000000000" charset="-122"/>
                <a:ea typeface="华光魏体_CNKI" panose="02000500000000000000" charset="-122"/>
                <a:sym typeface="+mn-ea"/>
              </a:rPr>
              <a:t>传输时间</a:t>
            </a:r>
            <a:r>
              <a:rPr lang="en-US" altLang="zh-CN" sz="2000" dirty="0">
                <a:solidFill>
                  <a:srgbClr val="FF0000"/>
                </a:solidFill>
                <a:latin typeface="华光魏体_CNKI" panose="02000500000000000000" charset="-122"/>
                <a:ea typeface="华光魏体_CNKI" panose="02000500000000000000" charset="-122"/>
                <a:sym typeface="+mn-ea"/>
              </a:rPr>
              <a:t>T</a:t>
            </a:r>
            <a:r>
              <a:rPr lang="en-US" altLang="zh-CN" sz="2000" baseline="-25000" dirty="0">
                <a:solidFill>
                  <a:srgbClr val="FF0000"/>
                </a:solidFill>
                <a:latin typeface="华光魏体_CNKI" panose="02000500000000000000" charset="-122"/>
                <a:ea typeface="华光魏体_CNKI" panose="02000500000000000000" charset="-122"/>
                <a:sym typeface="+mn-ea"/>
              </a:rPr>
              <a:t>t</a:t>
            </a:r>
            <a:endParaRPr lang="en-US" altLang="zh-CN" sz="2000" baseline="-25000" dirty="0">
              <a:solidFill>
                <a:srgbClr val="FF0000"/>
              </a:solidFill>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en-US" altLang="zh-CN" sz="2000" dirty="0">
                <a:solidFill>
                  <a:srgbClr val="FF0000"/>
                </a:solidFill>
                <a:latin typeface="华光魏体_CNKI" panose="02000500000000000000" charset="-122"/>
                <a:ea typeface="华光魏体_CNKI" panose="02000500000000000000" charset="-122"/>
                <a:sym typeface="+mn-ea"/>
              </a:rPr>
              <a:t>T</a:t>
            </a:r>
            <a:r>
              <a:rPr lang="en-US" altLang="zh-CN" sz="2000" baseline="-25000" dirty="0">
                <a:solidFill>
                  <a:srgbClr val="FF0000"/>
                </a:solidFill>
                <a:latin typeface="华光魏体_CNKI" panose="02000500000000000000" charset="-122"/>
                <a:ea typeface="华光魏体_CNKI" panose="02000500000000000000" charset="-122"/>
                <a:sym typeface="+mn-ea"/>
              </a:rPr>
              <a:t>t</a:t>
            </a:r>
            <a:r>
              <a:rPr lang="en-US" altLang="zh-CN" sz="2000" dirty="0">
                <a:solidFill>
                  <a:srgbClr val="FF0000"/>
                </a:solidFill>
                <a:latin typeface="华光魏体_CNKI" panose="02000500000000000000" charset="-122"/>
                <a:ea typeface="华光魏体_CNKI" panose="02000500000000000000" charset="-122"/>
                <a:sym typeface="+mn-ea"/>
              </a:rPr>
              <a:t>=</a:t>
            </a:r>
            <a:r>
              <a:rPr lang="en-US" altLang="zh-CN" sz="2000" dirty="0">
                <a:solidFill>
                  <a:srgbClr val="FF0000"/>
                </a:solidFill>
                <a:latin typeface="华光魏体_CNKI" panose="02000500000000000000" charset="-122"/>
                <a:ea typeface="华光魏体_CNKI" panose="02000500000000000000" charset="-122"/>
                <a:sym typeface="+mn-ea"/>
              </a:rPr>
              <a:t>b/rN;</a:t>
            </a:r>
            <a:endParaRPr lang="en-US" altLang="zh-CN" sz="2000" dirty="0">
              <a:solidFill>
                <a:srgbClr val="FF0000"/>
              </a:solidFill>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zh-CN" altLang="en-US" sz="2000" dirty="0">
                <a:solidFill>
                  <a:schemeClr val="tx1"/>
                </a:solidFill>
                <a:latin typeface="华光魏体_CNKI" panose="02000500000000000000" charset="-122"/>
                <a:ea typeface="华光魏体_CNKI" panose="02000500000000000000" charset="-122"/>
                <a:sym typeface="+mn-ea"/>
              </a:rPr>
              <a:t>其中，</a:t>
            </a:r>
            <a:r>
              <a:rPr lang="en-US" altLang="zh-CN" sz="2000" dirty="0">
                <a:solidFill>
                  <a:schemeClr val="tx1"/>
                </a:solidFill>
                <a:latin typeface="华光魏体_CNKI" panose="02000500000000000000" charset="-122"/>
                <a:ea typeface="华光魏体_CNKI" panose="02000500000000000000" charset="-122"/>
                <a:sym typeface="+mn-ea"/>
              </a:rPr>
              <a:t>b</a:t>
            </a:r>
            <a:r>
              <a:rPr lang="zh-CN" altLang="en-US" sz="2000" dirty="0">
                <a:solidFill>
                  <a:schemeClr val="tx1"/>
                </a:solidFill>
                <a:latin typeface="华光魏体_CNKI" panose="02000500000000000000" charset="-122"/>
                <a:ea typeface="华光魏体_CNKI" panose="02000500000000000000" charset="-122"/>
                <a:sym typeface="+mn-ea"/>
              </a:rPr>
              <a:t>为需要传输的字节数；</a:t>
            </a:r>
            <a:r>
              <a:rPr lang="en-US" altLang="zh-CN" sz="2000" dirty="0">
                <a:solidFill>
                  <a:schemeClr val="tx1"/>
                </a:solidFill>
                <a:latin typeface="华光魏体_CNKI" panose="02000500000000000000" charset="-122"/>
                <a:ea typeface="华光魏体_CNKI" panose="02000500000000000000" charset="-122"/>
                <a:sym typeface="+mn-ea"/>
              </a:rPr>
              <a:t>N</a:t>
            </a:r>
            <a:r>
              <a:rPr lang="zh-CN" altLang="en-US" sz="2000" dirty="0">
                <a:solidFill>
                  <a:schemeClr val="tx1"/>
                </a:solidFill>
                <a:latin typeface="华光魏体_CNKI" panose="02000500000000000000" charset="-122"/>
                <a:ea typeface="华光魏体_CNKI" panose="02000500000000000000" charset="-122"/>
                <a:sym typeface="+mn-ea"/>
              </a:rPr>
              <a:t>为该磁道的字节总数；</a:t>
            </a:r>
            <a:r>
              <a:rPr lang="en-US" altLang="zh-CN" sz="2000" dirty="0">
                <a:solidFill>
                  <a:schemeClr val="tx1"/>
                </a:solidFill>
                <a:latin typeface="华光魏体_CNKI" panose="02000500000000000000" charset="-122"/>
                <a:ea typeface="华光魏体_CNKI" panose="02000500000000000000" charset="-122"/>
                <a:sym typeface="+mn-ea"/>
              </a:rPr>
              <a:t>r</a:t>
            </a:r>
            <a:r>
              <a:rPr lang="zh-CN" altLang="en-US" sz="2000" dirty="0">
                <a:solidFill>
                  <a:schemeClr val="tx1"/>
                </a:solidFill>
                <a:latin typeface="华光魏体_CNKI" panose="02000500000000000000" charset="-122"/>
                <a:ea typeface="华光魏体_CNKI" panose="02000500000000000000" charset="-122"/>
                <a:sym typeface="+mn-ea"/>
              </a:rPr>
              <a:t>为转速；</a:t>
            </a:r>
            <a:endParaRPr lang="en-US" altLang="zh-CN" sz="2000" dirty="0">
              <a:solidFill>
                <a:schemeClr val="tx1"/>
              </a:solidFill>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endParaRPr lang="en-US" altLang="zh-CN" sz="2000" dirty="0">
              <a:solidFill>
                <a:schemeClr val="tx1"/>
              </a:solidFill>
              <a:latin typeface="华光魏体_CNKI" panose="02000500000000000000" charset="-122"/>
              <a:ea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807466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磁盘的访问</a:t>
            </a:r>
            <a:r>
              <a:rPr lang="zh-CN" altLang="en-US" sz="2000" dirty="0">
                <a:latin typeface="华光魏体_CNKI" panose="02000500000000000000" charset="-122"/>
                <a:ea typeface="华光魏体_CNKI" panose="02000500000000000000" charset="-122"/>
                <a:sym typeface="+mn-ea"/>
              </a:rPr>
              <a:t>时间</a:t>
            </a:r>
            <a:endParaRPr lang="zh-CN" altLang="en-US" sz="2000" dirty="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lang="zh-CN" altLang="en-US" sz="2000" dirty="0">
                <a:latin typeface="华光魏体_CNKI" panose="02000500000000000000" charset="-122"/>
                <a:ea typeface="华光魏体_CNKI" panose="02000500000000000000" charset="-122"/>
                <a:sym typeface="+mn-ea"/>
              </a:rPr>
              <a:t>磁盘的访问分为三个步骤，首先先移动到所在磁道；其次旋转到要读取的扇区，最后进行传输，所以磁盘的访问时间分为以下三个</a:t>
            </a:r>
            <a:r>
              <a:rPr lang="zh-CN" altLang="en-US" sz="2000" dirty="0">
                <a:latin typeface="华光魏体_CNKI" panose="02000500000000000000" charset="-122"/>
                <a:ea typeface="华光魏体_CNKI" panose="02000500000000000000" charset="-122"/>
                <a:sym typeface="+mn-ea"/>
              </a:rPr>
              <a:t>部分：</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lang="zh-CN" altLang="en-US" sz="2000" dirty="0">
                <a:latin typeface="华光魏体_CNKI" panose="02000500000000000000" charset="-122"/>
                <a:ea typeface="华光魏体_CNKI" panose="02000500000000000000" charset="-122"/>
                <a:sym typeface="+mn-ea"/>
              </a:rPr>
              <a:t>寻道时间</a:t>
            </a:r>
            <a:r>
              <a:rPr lang="en-US" altLang="zh-CN" sz="2000" dirty="0">
                <a:latin typeface="华光魏体_CNKI" panose="02000500000000000000" charset="-122"/>
                <a:ea typeface="华光魏体_CNKI" panose="02000500000000000000" charset="-122"/>
                <a:sym typeface="+mn-ea"/>
              </a:rPr>
              <a:t>T</a:t>
            </a:r>
            <a:r>
              <a:rPr lang="en-US" altLang="zh-CN" sz="2000" baseline="-25000" dirty="0">
                <a:latin typeface="华光魏体_CNKI" panose="02000500000000000000" charset="-122"/>
                <a:ea typeface="华光魏体_CNKI" panose="02000500000000000000" charset="-122"/>
                <a:sym typeface="+mn-ea"/>
              </a:rPr>
              <a:t>S</a:t>
            </a:r>
            <a:r>
              <a:rPr lang="zh-CN" altLang="en-US" sz="2000" baseline="-25000" dirty="0">
                <a:latin typeface="华光魏体_CNKI" panose="02000500000000000000" charset="-122"/>
                <a:ea typeface="华光魏体_CNKI" panose="02000500000000000000" charset="-122"/>
                <a:sym typeface="+mn-ea"/>
              </a:rPr>
              <a:t>：</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T</a:t>
            </a:r>
            <a:r>
              <a:rPr kumimoji="1" lang="en-US" altLang="zh-CN" sz="2000" baseline="-25000" dirty="0">
                <a:latin typeface="华光魏体_CNKI" panose="02000500000000000000" charset="-122"/>
                <a:ea typeface="华光魏体_CNKI" panose="02000500000000000000" charset="-122"/>
                <a:cs typeface="华光魏体_CNKI" panose="02000500000000000000" charset="-122"/>
                <a:sym typeface="+mn-ea"/>
              </a:rPr>
              <a:t>S</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=m*n+S</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lang="zh-CN" altLang="en-US" sz="2000" dirty="0">
                <a:latin typeface="华光魏体_CNKI" panose="02000500000000000000" charset="-122"/>
                <a:ea typeface="华光魏体_CNKI" panose="02000500000000000000" charset="-122"/>
                <a:sym typeface="+mn-ea"/>
              </a:rPr>
              <a:t>旋转延迟时间</a:t>
            </a:r>
            <a:r>
              <a:rPr lang="en-US" altLang="zh-CN" sz="2000" dirty="0">
                <a:latin typeface="华光魏体_CNKI" panose="02000500000000000000" charset="-122"/>
                <a:ea typeface="华光魏体_CNKI" panose="02000500000000000000" charset="-122"/>
                <a:sym typeface="+mn-ea"/>
              </a:rPr>
              <a:t>T</a:t>
            </a:r>
            <a:r>
              <a:rPr lang="en-US" altLang="zh-CN" sz="2000" baseline="-25000" dirty="0">
                <a:latin typeface="微软雅黑" panose="020B0503020204020204" charset="-122"/>
                <a:ea typeface="微软雅黑" panose="020B0503020204020204" charset="-122"/>
                <a:sym typeface="+mn-ea"/>
              </a:rPr>
              <a:t>τ</a:t>
            </a:r>
            <a:r>
              <a:rPr lang="zh-CN" altLang="en-US" sz="2000" baseline="-25000" dirty="0">
                <a:latin typeface="微软雅黑" panose="020B0503020204020204" charset="-122"/>
                <a:ea typeface="微软雅黑" panose="020B0503020204020204" charset="-122"/>
                <a:sym typeface="+mn-ea"/>
              </a:rPr>
              <a:t>：</a:t>
            </a:r>
            <a:r>
              <a:rPr lang="en-US" altLang="zh-CN" sz="2000" dirty="0">
                <a:latin typeface="华光魏体_CNKI" panose="02000500000000000000" charset="-122"/>
                <a:ea typeface="华光魏体_CNKI" panose="02000500000000000000" charset="-122"/>
                <a:sym typeface="+mn-ea"/>
              </a:rPr>
              <a:t>T</a:t>
            </a:r>
            <a:r>
              <a:rPr lang="en-US" altLang="zh-CN" sz="2000" baseline="-25000" dirty="0">
                <a:latin typeface="微软雅黑" panose="020B0503020204020204" charset="-122"/>
                <a:ea typeface="微软雅黑" panose="020B0503020204020204" charset="-122"/>
                <a:sym typeface="+mn-ea"/>
              </a:rPr>
              <a:t>τ</a:t>
            </a:r>
            <a:r>
              <a:rPr lang="en-US" altLang="zh-CN" sz="2000" dirty="0">
                <a:latin typeface="Times New Roman" panose="02020603050405020304" charset="0"/>
                <a:ea typeface="微软雅黑" panose="020B0503020204020204" charset="-122"/>
                <a:cs typeface="Times New Roman" panose="02020603050405020304" charset="0"/>
                <a:sym typeface="+mn-ea"/>
              </a:rPr>
              <a:t>=1/2r</a:t>
            </a:r>
            <a:endParaRPr lang="en-US" altLang="zh-CN" sz="2000" dirty="0">
              <a:latin typeface="微软雅黑" panose="020B0503020204020204" charset="-122"/>
              <a:ea typeface="微软雅黑" panose="020B0503020204020204" charset="-122"/>
              <a:sym typeface="+mn-ea"/>
            </a:endParaRPr>
          </a:p>
          <a:p>
            <a:pPr marL="342900" indent="-342900">
              <a:lnSpc>
                <a:spcPct val="150000"/>
              </a:lnSpc>
              <a:buFont typeface="Wingdings" panose="05000000000000000000" charset="0"/>
              <a:buChar char="Ø"/>
            </a:pPr>
            <a:r>
              <a:rPr lang="zh-CN" altLang="en-US" sz="2000" dirty="0">
                <a:latin typeface="华光魏体_CNKI" panose="02000500000000000000" charset="-122"/>
                <a:ea typeface="华光魏体_CNKI" panose="02000500000000000000" charset="-122"/>
                <a:sym typeface="+mn-ea"/>
              </a:rPr>
              <a:t>传输时间</a:t>
            </a:r>
            <a:r>
              <a:rPr lang="en-US" altLang="zh-CN" sz="2000" dirty="0">
                <a:latin typeface="华光魏体_CNKI" panose="02000500000000000000" charset="-122"/>
                <a:ea typeface="华光魏体_CNKI" panose="02000500000000000000" charset="-122"/>
                <a:sym typeface="+mn-ea"/>
              </a:rPr>
              <a:t>T</a:t>
            </a:r>
            <a:r>
              <a:rPr lang="en-US" altLang="zh-CN" sz="2000" baseline="-25000" dirty="0">
                <a:latin typeface="华光魏体_CNKI" panose="02000500000000000000" charset="-122"/>
                <a:ea typeface="华光魏体_CNKI" panose="02000500000000000000" charset="-122"/>
                <a:sym typeface="+mn-ea"/>
              </a:rPr>
              <a:t>t</a:t>
            </a:r>
            <a:r>
              <a:rPr lang="zh-CN" altLang="en-US" sz="2000" baseline="-25000" dirty="0">
                <a:latin typeface="华光魏体_CNKI" panose="02000500000000000000" charset="-122"/>
                <a:ea typeface="华光魏体_CNKI" panose="02000500000000000000" charset="-122"/>
                <a:sym typeface="+mn-ea"/>
              </a:rPr>
              <a:t>：</a:t>
            </a:r>
            <a:r>
              <a:rPr lang="en-US" altLang="zh-CN" sz="2000" dirty="0">
                <a:solidFill>
                  <a:schemeClr val="tx1"/>
                </a:solidFill>
                <a:latin typeface="华光魏体_CNKI" panose="02000500000000000000" charset="-122"/>
                <a:ea typeface="华光魏体_CNKI" panose="02000500000000000000" charset="-122"/>
                <a:sym typeface="+mn-ea"/>
              </a:rPr>
              <a:t>T</a:t>
            </a:r>
            <a:r>
              <a:rPr lang="en-US" altLang="zh-CN" sz="2000" baseline="-25000" dirty="0">
                <a:solidFill>
                  <a:schemeClr val="tx1"/>
                </a:solidFill>
                <a:latin typeface="华光魏体_CNKI" panose="02000500000000000000" charset="-122"/>
                <a:ea typeface="华光魏体_CNKI" panose="02000500000000000000" charset="-122"/>
                <a:sym typeface="+mn-ea"/>
              </a:rPr>
              <a:t>t</a:t>
            </a:r>
            <a:r>
              <a:rPr lang="en-US" altLang="zh-CN" sz="2000" dirty="0">
                <a:solidFill>
                  <a:schemeClr val="tx1"/>
                </a:solidFill>
                <a:latin typeface="华光魏体_CNKI" panose="02000500000000000000" charset="-122"/>
                <a:ea typeface="华光魏体_CNKI" panose="02000500000000000000" charset="-122"/>
                <a:sym typeface="+mn-ea"/>
              </a:rPr>
              <a:t>=b/rN</a:t>
            </a:r>
            <a:endParaRPr lang="zh-CN" altLang="en-US" sz="2000" baseline="-25000" dirty="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总访问时间：</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T</a:t>
            </a:r>
            <a:r>
              <a:rPr kumimoji="1" lang="en-US" altLang="zh-CN" sz="2000" baseline="-25000" dirty="0">
                <a:latin typeface="华光魏体_CNKI" panose="02000500000000000000" charset="-122"/>
                <a:ea typeface="华光魏体_CNKI" panose="02000500000000000000" charset="-122"/>
                <a:cs typeface="华光魏体_CNKI" panose="02000500000000000000" charset="-122"/>
                <a:sym typeface="+mn-ea"/>
              </a:rPr>
              <a:t>a</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sym typeface="+mn-ea"/>
              </a:rPr>
              <a:t>T</a:t>
            </a:r>
            <a:r>
              <a:rPr lang="en-US" altLang="zh-CN" sz="2000" baseline="-25000" dirty="0">
                <a:latin typeface="华光魏体_CNKI" panose="02000500000000000000" charset="-122"/>
                <a:ea typeface="华光魏体_CNKI" panose="02000500000000000000" charset="-122"/>
                <a:sym typeface="+mn-ea"/>
              </a:rPr>
              <a:t>S</a:t>
            </a:r>
            <a:r>
              <a:rPr lang="en-US" altLang="zh-CN" sz="2000" dirty="0">
                <a:latin typeface="华光魏体_CNKI" panose="02000500000000000000" charset="-122"/>
                <a:ea typeface="华光魏体_CNKI" panose="02000500000000000000" charset="-122"/>
                <a:sym typeface="+mn-ea"/>
              </a:rPr>
              <a:t>+</a:t>
            </a:r>
            <a:r>
              <a:rPr lang="en-US" altLang="zh-CN" sz="2000" dirty="0">
                <a:latin typeface="Times New Roman" panose="02020603050405020304" charset="0"/>
                <a:ea typeface="微软雅黑" panose="020B0503020204020204" charset="-122"/>
                <a:cs typeface="Times New Roman" panose="02020603050405020304" charset="0"/>
                <a:sym typeface="+mn-ea"/>
              </a:rPr>
              <a:t>1/2r+</a:t>
            </a:r>
            <a:r>
              <a:rPr lang="en-US" altLang="zh-CN" sz="2000" dirty="0">
                <a:latin typeface="华光魏体_CNKI" panose="02000500000000000000" charset="-122"/>
                <a:ea typeface="华光魏体_CNKI" panose="02000500000000000000" charset="-122"/>
                <a:sym typeface="+mn-ea"/>
              </a:rPr>
              <a:t>b/rN</a:t>
            </a:r>
            <a:endParaRPr lang="zh-CN" altLang="en-US" sz="2000" baseline="-25000" dirty="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endParaRPr kumimoji="1" lang="en-US" altLang="zh-CN" sz="2000" dirty="0">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615440" y="5229225"/>
            <a:ext cx="9726930" cy="69532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一般来说：</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T</a:t>
            </a:r>
            <a:r>
              <a:rPr lang="en-US" altLang="zh-CN" sz="2000" baseline="-25000" dirty="0">
                <a:solidFill>
                  <a:schemeClr val="tx1"/>
                </a:solidFill>
                <a:latin typeface="华光魏体_CNKI" panose="02000500000000000000" charset="-122"/>
                <a:ea typeface="华光魏体_CNKI" panose="02000500000000000000" charset="-122"/>
                <a:sym typeface="+mn-ea"/>
              </a:rPr>
              <a:t>t</a:t>
            </a:r>
            <a:r>
              <a:rPr lang="zh-CN" altLang="en-US" sz="2000" dirty="0">
                <a:solidFill>
                  <a:schemeClr val="tx1"/>
                </a:solidFill>
                <a:latin typeface="华光魏体_CNKI" panose="02000500000000000000" charset="-122"/>
                <a:ea typeface="华光魏体_CNKI" panose="02000500000000000000" charset="-122"/>
                <a:sym typeface="+mn-ea"/>
              </a:rPr>
              <a:t>最小，传输时间远小于寻道时间和旋转时间，因此，尽量集中数据传输，有利于提高磁盘的传输</a:t>
            </a:r>
            <a:r>
              <a:rPr lang="zh-CN" altLang="en-US" sz="2000" dirty="0">
                <a:solidFill>
                  <a:schemeClr val="tx1"/>
                </a:solidFill>
                <a:latin typeface="华光魏体_CNKI" panose="02000500000000000000" charset="-122"/>
                <a:ea typeface="华光魏体_CNKI" panose="02000500000000000000" charset="-122"/>
                <a:sym typeface="+mn-ea"/>
              </a:rPr>
              <a:t>效率。</a:t>
            </a:r>
            <a:endParaRPr lang="zh-CN" altLang="en-US" sz="2000" dirty="0">
              <a:solidFill>
                <a:schemeClr val="tx1"/>
              </a:solidFill>
              <a:latin typeface="华光魏体_CNKI" panose="02000500000000000000" charset="-122"/>
              <a:ea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807466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磁盘调度</a:t>
            </a:r>
            <a:r>
              <a:rPr lang="zh-CN" altLang="en-US" sz="2000" dirty="0">
                <a:latin typeface="华光魏体_CNKI" panose="02000500000000000000" charset="-122"/>
                <a:ea typeface="华光魏体_CNKI" panose="02000500000000000000" charset="-122"/>
                <a:sym typeface="+mn-ea"/>
              </a:rPr>
              <a:t>算法</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先来先服务（</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FCFS</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最短寻道时间优先（</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SSTF</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扫描算法（</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SCAN</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循环扫描</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算法（</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CSCAN</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807466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磁盘调度</a:t>
            </a:r>
            <a:r>
              <a:rPr lang="zh-CN" altLang="en-US" sz="2000" dirty="0">
                <a:latin typeface="华光魏体_CNKI" panose="02000500000000000000" charset="-122"/>
                <a:ea typeface="华光魏体_CNKI" panose="02000500000000000000" charset="-122"/>
                <a:sym typeface="+mn-ea"/>
              </a:rPr>
              <a:t>算法</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先来先服务（</a:t>
            </a:r>
            <a:r>
              <a:rPr kumimoji="1"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FCFS</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368300" y="3124835"/>
            <a:ext cx="4005580" cy="3412490"/>
          </a:xfrm>
          <a:prstGeom prst="rect">
            <a:avLst/>
          </a:prstGeom>
          <a:solidFill>
            <a:schemeClr val="accent2">
              <a:lumMod val="60000"/>
              <a:lumOff val="40000"/>
            </a:schemeClr>
          </a:solidFill>
        </p:spPr>
        <p:txBody>
          <a:bodyPr wrap="square" rtlCol="0" anchor="t">
            <a:spAutoFit/>
          </a:bodyPr>
          <a:p>
            <a:pPr marL="57150" indent="0">
              <a:lnSpc>
                <a:spcPct val="120000"/>
              </a:lnSpc>
              <a:spcBef>
                <a:spcPts val="0"/>
              </a:spcBef>
              <a:spcAft>
                <a:spcPts val="0"/>
              </a:spcAft>
              <a:buNone/>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一种最简单的磁盘调度算法。</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57150" indent="0">
              <a:lnSpc>
                <a:spcPct val="120000"/>
              </a:lnSpc>
              <a:spcBef>
                <a:spcPts val="0"/>
              </a:spcBef>
              <a:spcAft>
                <a:spcPts val="0"/>
              </a:spcAft>
              <a:buNone/>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它根据进程请求访问磁盘的先后次序进行调度。</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57150" indent="0">
              <a:lnSpc>
                <a:spcPct val="120000"/>
              </a:lnSpc>
              <a:spcBef>
                <a:spcPts val="0"/>
              </a:spcBef>
              <a:spcAft>
                <a:spcPts val="0"/>
              </a:spcAft>
              <a:buNone/>
            </a:pPr>
            <a:r>
              <a:rPr kumimoji="1" lang="zh-CN" altLang="en-US" dirty="0">
                <a:solidFill>
                  <a:srgbClr val="0033CC"/>
                </a:solidFill>
                <a:latin typeface="华光魏体_CNKI" panose="02000500000000000000" charset="-122"/>
                <a:ea typeface="华光魏体_CNKI" panose="02000500000000000000" charset="-122"/>
                <a:cs typeface="华光魏体_CNKI" panose="02000500000000000000" charset="-122"/>
                <a:sym typeface="+mn-ea"/>
              </a:rPr>
              <a:t>优点：</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公平、简单，且每个进程的请求都能依次地得到处理，不会出现某一进程的请求长期得不到满足的情况。</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57150" indent="0">
              <a:lnSpc>
                <a:spcPct val="120000"/>
              </a:lnSpc>
              <a:spcBef>
                <a:spcPts val="0"/>
              </a:spcBef>
              <a:spcAft>
                <a:spcPts val="0"/>
              </a:spcAft>
              <a:buNone/>
            </a:pPr>
            <a:r>
              <a:rPr kumimoji="1" lang="zh-CN" altLang="en-US" dirty="0">
                <a:solidFill>
                  <a:srgbClr val="0033CC"/>
                </a:solidFill>
                <a:latin typeface="华光魏体_CNKI" panose="02000500000000000000" charset="-122"/>
                <a:ea typeface="华光魏体_CNKI" panose="02000500000000000000" charset="-122"/>
                <a:cs typeface="华光魏体_CNKI" panose="02000500000000000000" charset="-122"/>
                <a:sym typeface="+mn-ea"/>
              </a:rPr>
              <a:t>缺点：</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由于未对寻道进行优化，致使平均寻道时间可能较长。</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57150" indent="0">
              <a:lnSpc>
                <a:spcPct val="120000"/>
              </a:lnSpc>
              <a:spcBef>
                <a:spcPts val="0"/>
              </a:spcBef>
              <a:spcAft>
                <a:spcPts val="0"/>
              </a:spcAft>
              <a:buNone/>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该算法仅适用于请求磁盘</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的进程数目较少的场合。</a:t>
            </a:r>
            <a:endParaRPr kumimoji="1"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1" name="文本框 10"/>
          <p:cNvSpPr txBox="1"/>
          <p:nvPr/>
        </p:nvSpPr>
        <p:spPr>
          <a:xfrm>
            <a:off x="5069205" y="1736725"/>
            <a:ext cx="6096000" cy="1568450"/>
          </a:xfrm>
          <a:prstGeom prst="rect">
            <a:avLst/>
          </a:prstGeom>
          <a:noFill/>
        </p:spPr>
        <p:txBody>
          <a:bodyPr wrap="square" rtlCol="0" anchor="t">
            <a:spAutoFit/>
          </a:bodyPr>
          <a:p>
            <a:pPr marL="342900" indent="-342900">
              <a:lnSpc>
                <a:spcPct val="120000"/>
              </a:lnSpc>
              <a:spcBef>
                <a:spcPts val="0"/>
              </a:spcBef>
              <a:spcAft>
                <a:spcPts val="0"/>
              </a:spcAft>
              <a:buFont typeface="Wingdings" panose="05000000000000000000" charset="0"/>
              <a:buChar char="p"/>
            </a:pPr>
            <a:r>
              <a:rPr lang="zh-CN" altLang="zh-CN" sz="2000" dirty="0">
                <a:latin typeface="华光魏体_CNKI" panose="02000500000000000000" charset="-122"/>
                <a:ea typeface="华光魏体_CNKI" panose="02000500000000000000" charset="-122"/>
                <a:cs typeface="华光魏体_CNKI" panose="02000500000000000000" charset="-122"/>
                <a:sym typeface="+mn-ea"/>
              </a:rPr>
              <a:t>设某磁盘有</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200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个磁道，编号为</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2</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199</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，磁头刚从</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120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道移到</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124</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道完成了读写。若某时刻有</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个磁盘请求分别对如下各道进行读写：</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86</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147</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91</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177</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94</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150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102</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175</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130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endParaRPr lang="zh-CN"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12" name="表格 11"/>
          <p:cNvGraphicFramePr>
            <a:graphicFrameLocks noGrp="1"/>
          </p:cNvGraphicFramePr>
          <p:nvPr>
            <p:custDataLst>
              <p:tags r:id="rId1"/>
            </p:custDataLst>
          </p:nvPr>
        </p:nvGraphicFramePr>
        <p:xfrm>
          <a:off x="5506085" y="3406140"/>
          <a:ext cx="1956435" cy="3366770"/>
        </p:xfrm>
        <a:graphic>
          <a:graphicData uri="http://schemas.openxmlformats.org/drawingml/2006/table">
            <a:tbl>
              <a:tblPr firstRow="1" firstCol="1" bandRow="1">
                <a:tableStyleId>{A554F2FC-47F3-4EAF-B5D7-61143E9EB01A}</a:tableStyleId>
              </a:tblPr>
              <a:tblGrid>
                <a:gridCol w="964565"/>
                <a:gridCol w="991870"/>
              </a:tblGrid>
              <a:tr h="306070">
                <a:tc>
                  <a:txBody>
                    <a:bodyPr/>
                    <a:p>
                      <a:pPr algn="ctr">
                        <a:spcAft>
                          <a:spcPts val="0"/>
                        </a:spcAft>
                      </a:pPr>
                      <a:r>
                        <a:rPr lang="zh-CN" sz="1800" kern="100">
                          <a:effectLst/>
                        </a:rPr>
                        <a:t>位置</a:t>
                      </a:r>
                      <a:endParaRPr lang="zh-CN" sz="1800" kern="100">
                        <a:effectLst/>
                      </a:endParaRPr>
                    </a:p>
                  </a:txBody>
                  <a:tcPr marL="68580" marR="68580" marT="0" marB="0"/>
                </a:tc>
                <a:tc>
                  <a:txBody>
                    <a:bodyPr/>
                    <a:p>
                      <a:pPr algn="ctr">
                        <a:spcAft>
                          <a:spcPts val="0"/>
                        </a:spcAft>
                      </a:pPr>
                      <a:r>
                        <a:rPr lang="zh-CN" sz="1800" kern="100">
                          <a:effectLst/>
                        </a:rPr>
                        <a:t>距离</a:t>
                      </a:r>
                      <a:endParaRPr lang="zh-CN" sz="1800" kern="100">
                        <a:effectLst/>
                      </a:endParaRPr>
                    </a:p>
                  </a:txBody>
                  <a:tcPr marL="68580" marR="68580" marT="0" marB="0"/>
                </a:tc>
              </a:tr>
              <a:tr h="306070">
                <a:tc>
                  <a:txBody>
                    <a:bodyPr/>
                    <a:p>
                      <a:pPr algn="ctr">
                        <a:spcAft>
                          <a:spcPts val="0"/>
                        </a:spcAft>
                      </a:pPr>
                      <a:r>
                        <a:rPr lang="en-US" sz="1800" kern="100">
                          <a:effectLst/>
                        </a:rPr>
                        <a:t>86</a:t>
                      </a:r>
                      <a:endParaRPr lang="en-US" sz="1800" kern="100">
                        <a:effectLst/>
                      </a:endParaRPr>
                    </a:p>
                  </a:txBody>
                  <a:tcPr marL="68580" marR="68580" marT="0" marB="0"/>
                </a:tc>
                <a:tc>
                  <a:txBody>
                    <a:bodyPr/>
                    <a:p>
                      <a:pPr algn="ctr">
                        <a:spcAft>
                          <a:spcPts val="0"/>
                        </a:spcAft>
                      </a:pPr>
                      <a:r>
                        <a:rPr lang="en-US" sz="1800" kern="100">
                          <a:effectLst/>
                        </a:rPr>
                        <a:t>38</a:t>
                      </a:r>
                      <a:endParaRPr lang="en-US" sz="1800" kern="100">
                        <a:effectLst/>
                      </a:endParaRPr>
                    </a:p>
                  </a:txBody>
                  <a:tcPr marL="68580" marR="68580" marT="0" marB="0"/>
                </a:tc>
              </a:tr>
              <a:tr h="306070">
                <a:tc>
                  <a:txBody>
                    <a:bodyPr/>
                    <a:p>
                      <a:pPr algn="ctr">
                        <a:spcAft>
                          <a:spcPts val="0"/>
                        </a:spcAft>
                      </a:pPr>
                      <a:r>
                        <a:rPr lang="en-US" sz="1800" kern="100">
                          <a:effectLst/>
                        </a:rPr>
                        <a:t>147</a:t>
                      </a:r>
                      <a:endParaRPr lang="en-US" sz="1800" kern="100">
                        <a:effectLst/>
                      </a:endParaRPr>
                    </a:p>
                  </a:txBody>
                  <a:tcPr marL="68580" marR="68580" marT="0" marB="0"/>
                </a:tc>
                <a:tc>
                  <a:txBody>
                    <a:bodyPr/>
                    <a:p>
                      <a:pPr algn="ctr">
                        <a:spcAft>
                          <a:spcPts val="0"/>
                        </a:spcAft>
                      </a:pPr>
                      <a:r>
                        <a:rPr lang="en-US" sz="1800" kern="100">
                          <a:effectLst/>
                        </a:rPr>
                        <a:t>61</a:t>
                      </a:r>
                      <a:endParaRPr lang="en-US" sz="1800" kern="100">
                        <a:effectLst/>
                      </a:endParaRPr>
                    </a:p>
                  </a:txBody>
                  <a:tcPr marL="68580" marR="68580" marT="0" marB="0" anchor="ctr"/>
                </a:tc>
              </a:tr>
              <a:tr h="306070">
                <a:tc>
                  <a:txBody>
                    <a:bodyPr/>
                    <a:p>
                      <a:pPr algn="ctr">
                        <a:spcAft>
                          <a:spcPts val="0"/>
                        </a:spcAft>
                      </a:pPr>
                      <a:r>
                        <a:rPr lang="en-US" sz="1800" kern="100">
                          <a:effectLst/>
                        </a:rPr>
                        <a:t>91</a:t>
                      </a:r>
                      <a:endParaRPr lang="en-US" sz="1800" kern="100">
                        <a:effectLst/>
                      </a:endParaRPr>
                    </a:p>
                  </a:txBody>
                  <a:tcPr marL="68580" marR="68580" marT="0" marB="0"/>
                </a:tc>
                <a:tc>
                  <a:txBody>
                    <a:bodyPr/>
                    <a:p>
                      <a:pPr algn="ctr">
                        <a:spcAft>
                          <a:spcPts val="0"/>
                        </a:spcAft>
                      </a:pPr>
                      <a:r>
                        <a:rPr lang="en-US" sz="1800" kern="100" dirty="0">
                          <a:effectLst/>
                        </a:rPr>
                        <a:t>56</a:t>
                      </a:r>
                      <a:endParaRPr lang="en-US" sz="1800" kern="100" dirty="0">
                        <a:effectLst/>
                      </a:endParaRPr>
                    </a:p>
                  </a:txBody>
                  <a:tcPr marL="68580" marR="68580" marT="0" marB="0" anchor="ctr"/>
                </a:tc>
              </a:tr>
              <a:tr h="306070">
                <a:tc>
                  <a:txBody>
                    <a:bodyPr/>
                    <a:p>
                      <a:pPr algn="ctr">
                        <a:spcAft>
                          <a:spcPts val="0"/>
                        </a:spcAft>
                      </a:pPr>
                      <a:r>
                        <a:rPr lang="en-US" sz="1800" kern="100">
                          <a:effectLst/>
                        </a:rPr>
                        <a:t>177</a:t>
                      </a:r>
                      <a:endParaRPr lang="en-US" sz="1800" kern="100">
                        <a:effectLst/>
                      </a:endParaRPr>
                    </a:p>
                  </a:txBody>
                  <a:tcPr marL="68580" marR="68580" marT="0" marB="0"/>
                </a:tc>
                <a:tc>
                  <a:txBody>
                    <a:bodyPr/>
                    <a:p>
                      <a:pPr algn="ctr">
                        <a:spcAft>
                          <a:spcPts val="0"/>
                        </a:spcAft>
                      </a:pPr>
                      <a:r>
                        <a:rPr lang="en-US" sz="1800" kern="100">
                          <a:effectLst/>
                        </a:rPr>
                        <a:t>86</a:t>
                      </a:r>
                      <a:endParaRPr lang="en-US" sz="1800" kern="100">
                        <a:effectLst/>
                      </a:endParaRPr>
                    </a:p>
                  </a:txBody>
                  <a:tcPr marL="68580" marR="68580" marT="0" marB="0" anchor="ctr"/>
                </a:tc>
              </a:tr>
              <a:tr h="306070">
                <a:tc>
                  <a:txBody>
                    <a:bodyPr/>
                    <a:p>
                      <a:pPr algn="ctr">
                        <a:spcAft>
                          <a:spcPts val="0"/>
                        </a:spcAft>
                      </a:pPr>
                      <a:r>
                        <a:rPr lang="en-US" sz="1800" kern="100">
                          <a:effectLst/>
                        </a:rPr>
                        <a:t>94</a:t>
                      </a:r>
                      <a:endParaRPr lang="en-US" sz="1800" kern="100">
                        <a:effectLst/>
                      </a:endParaRPr>
                    </a:p>
                  </a:txBody>
                  <a:tcPr marL="68580" marR="68580" marT="0" marB="0"/>
                </a:tc>
                <a:tc>
                  <a:txBody>
                    <a:bodyPr/>
                    <a:p>
                      <a:pPr algn="ctr">
                        <a:spcAft>
                          <a:spcPts val="0"/>
                        </a:spcAft>
                      </a:pPr>
                      <a:r>
                        <a:rPr lang="en-US" sz="1800" kern="100">
                          <a:effectLst/>
                        </a:rPr>
                        <a:t>83</a:t>
                      </a:r>
                      <a:endParaRPr lang="en-US" sz="1800" kern="100">
                        <a:effectLst/>
                      </a:endParaRPr>
                    </a:p>
                  </a:txBody>
                  <a:tcPr marL="68580" marR="68580" marT="0" marB="0" anchor="ctr"/>
                </a:tc>
              </a:tr>
              <a:tr h="306070">
                <a:tc>
                  <a:txBody>
                    <a:bodyPr/>
                    <a:p>
                      <a:pPr algn="ctr">
                        <a:spcAft>
                          <a:spcPts val="0"/>
                        </a:spcAft>
                      </a:pPr>
                      <a:r>
                        <a:rPr lang="en-US" sz="1800" kern="100">
                          <a:effectLst/>
                        </a:rPr>
                        <a:t>150</a:t>
                      </a:r>
                      <a:endParaRPr lang="en-US" sz="1800" kern="100">
                        <a:effectLst/>
                      </a:endParaRPr>
                    </a:p>
                  </a:txBody>
                  <a:tcPr marL="68580" marR="68580" marT="0" marB="0"/>
                </a:tc>
                <a:tc>
                  <a:txBody>
                    <a:bodyPr/>
                    <a:p>
                      <a:pPr algn="ctr">
                        <a:spcAft>
                          <a:spcPts val="0"/>
                        </a:spcAft>
                      </a:pPr>
                      <a:r>
                        <a:rPr lang="en-US" sz="1800" kern="100">
                          <a:effectLst/>
                        </a:rPr>
                        <a:t>56</a:t>
                      </a:r>
                      <a:endParaRPr lang="en-US" sz="1800" kern="100">
                        <a:effectLst/>
                      </a:endParaRPr>
                    </a:p>
                  </a:txBody>
                  <a:tcPr marL="68580" marR="68580" marT="0" marB="0" anchor="ctr"/>
                </a:tc>
              </a:tr>
              <a:tr h="306070">
                <a:tc>
                  <a:txBody>
                    <a:bodyPr/>
                    <a:p>
                      <a:pPr algn="ctr">
                        <a:spcAft>
                          <a:spcPts val="0"/>
                        </a:spcAft>
                      </a:pPr>
                      <a:r>
                        <a:rPr lang="en-US" sz="1800" kern="100">
                          <a:effectLst/>
                        </a:rPr>
                        <a:t>102</a:t>
                      </a:r>
                      <a:endParaRPr lang="en-US" sz="1800" kern="100">
                        <a:effectLst/>
                      </a:endParaRPr>
                    </a:p>
                  </a:txBody>
                  <a:tcPr marL="68580" marR="68580" marT="0" marB="0"/>
                </a:tc>
                <a:tc>
                  <a:txBody>
                    <a:bodyPr/>
                    <a:p>
                      <a:pPr algn="ctr">
                        <a:spcAft>
                          <a:spcPts val="0"/>
                        </a:spcAft>
                      </a:pPr>
                      <a:r>
                        <a:rPr lang="en-US" sz="1800" kern="100">
                          <a:effectLst/>
                        </a:rPr>
                        <a:t>48</a:t>
                      </a:r>
                      <a:endParaRPr lang="en-US" sz="1800" kern="100">
                        <a:effectLst/>
                      </a:endParaRPr>
                    </a:p>
                  </a:txBody>
                  <a:tcPr marL="68580" marR="68580" marT="0" marB="0" anchor="ctr"/>
                </a:tc>
              </a:tr>
              <a:tr h="306070">
                <a:tc>
                  <a:txBody>
                    <a:bodyPr/>
                    <a:p>
                      <a:pPr algn="ctr">
                        <a:spcAft>
                          <a:spcPts val="0"/>
                        </a:spcAft>
                      </a:pPr>
                      <a:r>
                        <a:rPr lang="en-US" sz="1800" kern="100">
                          <a:effectLst/>
                        </a:rPr>
                        <a:t>175</a:t>
                      </a:r>
                      <a:endParaRPr lang="en-US" sz="1800" kern="100">
                        <a:effectLst/>
                      </a:endParaRPr>
                    </a:p>
                  </a:txBody>
                  <a:tcPr marL="68580" marR="68580" marT="0" marB="0"/>
                </a:tc>
                <a:tc>
                  <a:txBody>
                    <a:bodyPr/>
                    <a:p>
                      <a:pPr algn="ctr">
                        <a:spcAft>
                          <a:spcPts val="0"/>
                        </a:spcAft>
                      </a:pPr>
                      <a:r>
                        <a:rPr lang="en-US" sz="1800" kern="100">
                          <a:effectLst/>
                        </a:rPr>
                        <a:t>73</a:t>
                      </a:r>
                      <a:endParaRPr lang="en-US" sz="1800" kern="100">
                        <a:effectLst/>
                      </a:endParaRPr>
                    </a:p>
                  </a:txBody>
                  <a:tcPr marL="68580" marR="68580" marT="0" marB="0" anchor="ctr"/>
                </a:tc>
              </a:tr>
              <a:tr h="306070">
                <a:tc>
                  <a:txBody>
                    <a:bodyPr/>
                    <a:p>
                      <a:pPr algn="ctr">
                        <a:spcAft>
                          <a:spcPts val="0"/>
                        </a:spcAft>
                      </a:pPr>
                      <a:r>
                        <a:rPr lang="en-US" sz="1800" kern="100">
                          <a:effectLst/>
                        </a:rPr>
                        <a:t>130</a:t>
                      </a:r>
                      <a:endParaRPr lang="en-US" sz="1800" kern="100">
                        <a:effectLst/>
                      </a:endParaRPr>
                    </a:p>
                  </a:txBody>
                  <a:tcPr marL="68580" marR="68580" marT="0" marB="0"/>
                </a:tc>
                <a:tc>
                  <a:txBody>
                    <a:bodyPr/>
                    <a:p>
                      <a:pPr algn="ctr">
                        <a:spcAft>
                          <a:spcPts val="0"/>
                        </a:spcAft>
                      </a:pPr>
                      <a:r>
                        <a:rPr lang="en-US" sz="1800" kern="100">
                          <a:effectLst/>
                        </a:rPr>
                        <a:t>45</a:t>
                      </a:r>
                      <a:endParaRPr lang="en-US" sz="1800" kern="100">
                        <a:effectLst/>
                      </a:endParaRPr>
                    </a:p>
                  </a:txBody>
                  <a:tcPr marL="68580" marR="68580" marT="0" marB="0" anchor="ctr"/>
                </a:tc>
              </a:tr>
              <a:tr h="306070">
                <a:tc>
                  <a:txBody>
                    <a:bodyPr/>
                    <a:p>
                      <a:pPr algn="ctr">
                        <a:spcAft>
                          <a:spcPts val="0"/>
                        </a:spcAft>
                      </a:pPr>
                      <a:r>
                        <a:rPr lang="zh-CN" sz="1800" kern="100">
                          <a:effectLst/>
                        </a:rPr>
                        <a:t>总距离</a:t>
                      </a:r>
                      <a:endParaRPr lang="zh-CN" sz="1800" kern="100">
                        <a:effectLst/>
                      </a:endParaRPr>
                    </a:p>
                  </a:txBody>
                  <a:tcPr marL="68580" marR="68580" marT="0" marB="0"/>
                </a:tc>
                <a:tc>
                  <a:txBody>
                    <a:bodyPr/>
                    <a:p>
                      <a:pPr algn="ctr">
                        <a:spcAft>
                          <a:spcPts val="0"/>
                        </a:spcAft>
                      </a:pPr>
                      <a:r>
                        <a:rPr lang="en-US" sz="1800" kern="100" dirty="0">
                          <a:effectLst/>
                        </a:rPr>
                        <a:t>546</a:t>
                      </a:r>
                      <a:endParaRPr lang="en-US" sz="1800" kern="100" dirty="0">
                        <a:effectLst/>
                      </a:endParaRPr>
                    </a:p>
                  </a:txBody>
                  <a:tcPr marL="68580" marR="68580" marT="0" marB="0" anchor="ctr"/>
                </a:tc>
              </a:tr>
            </a:tbl>
          </a:graphicData>
        </a:graphic>
      </p:graphicFrame>
      <p:sp>
        <p:nvSpPr>
          <p:cNvPr id="27" name="文本框 26"/>
          <p:cNvSpPr txBox="1"/>
          <p:nvPr/>
        </p:nvSpPr>
        <p:spPr>
          <a:xfrm>
            <a:off x="8432800" y="4177030"/>
            <a:ext cx="3108960" cy="96075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平均寻道长度：</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546÷9=60.67</a:t>
            </a:r>
            <a:endPar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807466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磁盘调度</a:t>
            </a:r>
            <a:r>
              <a:rPr lang="zh-CN" altLang="en-US" sz="2000" dirty="0">
                <a:latin typeface="华光魏体_CNKI" panose="02000500000000000000" charset="-122"/>
                <a:ea typeface="华光魏体_CNKI" panose="02000500000000000000" charset="-122"/>
                <a:sym typeface="+mn-ea"/>
              </a:rPr>
              <a:t>算法</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最短寻道时间优先（</a:t>
            </a:r>
            <a:r>
              <a:rPr kumimoji="1"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SSTF</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368300" y="3124835"/>
            <a:ext cx="4005580" cy="3080385"/>
          </a:xfrm>
          <a:prstGeom prst="rect">
            <a:avLst/>
          </a:prstGeom>
          <a:solidFill>
            <a:schemeClr val="accent2">
              <a:lumMod val="60000"/>
              <a:lumOff val="40000"/>
            </a:schemeClr>
          </a:solidFill>
        </p:spPr>
        <p:txBody>
          <a:bodyPr wrap="square" rtlCol="0" anchor="t">
            <a:spAutoFit/>
          </a:bodyPr>
          <a:p>
            <a:pPr marL="342900" indent="-285750">
              <a:lnSpc>
                <a:spcPct val="120000"/>
              </a:lnSpc>
              <a:spcBef>
                <a:spcPts val="0"/>
              </a:spcBef>
              <a:spcAft>
                <a:spcPts val="0"/>
              </a:spcAft>
              <a:buFont typeface="Wingdings" panose="05000000000000000000" charset="0"/>
              <a:buChar char="Ø"/>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该算法首先满足“要求访问的磁道与当前所在磁道之间距离最短”的进程，以使每次的寻道时间最短。</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342900" indent="-285750">
              <a:lnSpc>
                <a:spcPct val="120000"/>
              </a:lnSpc>
              <a:spcBef>
                <a:spcPts val="0"/>
              </a:spcBef>
              <a:spcAft>
                <a:spcPts val="0"/>
              </a:spcAft>
              <a:buFont typeface="Wingdings" panose="05000000000000000000" charset="0"/>
              <a:buChar char="Ø"/>
            </a:pP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SSTF</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算法的平均磁头移动距离明显低于</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FCFS</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，因而</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SSTF</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较之</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FCFS</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有更好的寻道性能，故过去曾一度被广泛采用。</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342900" indent="-285750">
              <a:lnSpc>
                <a:spcPct val="120000"/>
              </a:lnSpc>
              <a:spcBef>
                <a:spcPts val="0"/>
              </a:spcBef>
              <a:spcAft>
                <a:spcPts val="0"/>
              </a:spcAft>
              <a:buFont typeface="Wingdings" panose="05000000000000000000" charset="0"/>
              <a:buChar char="Ø"/>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但这种算法</a:t>
            </a:r>
            <a:r>
              <a:rPr kumimoji="1"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不能保证平均寻道时间最短。</a:t>
            </a:r>
            <a:endParaRPr kumimoji="1"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1" name="文本框 10"/>
          <p:cNvSpPr txBox="1"/>
          <p:nvPr/>
        </p:nvSpPr>
        <p:spPr>
          <a:xfrm>
            <a:off x="5069205" y="1736725"/>
            <a:ext cx="2851785" cy="3784600"/>
          </a:xfrm>
          <a:prstGeom prst="rect">
            <a:avLst/>
          </a:prstGeom>
          <a:noFill/>
        </p:spPr>
        <p:txBody>
          <a:bodyPr wrap="square" rtlCol="0" anchor="t">
            <a:spAutoFit/>
          </a:bodyPr>
          <a:p>
            <a:pPr marL="342900" indent="-342900">
              <a:lnSpc>
                <a:spcPct val="120000"/>
              </a:lnSpc>
              <a:spcBef>
                <a:spcPts val="0"/>
              </a:spcBef>
              <a:spcAft>
                <a:spcPts val="0"/>
              </a:spcAft>
              <a:buFont typeface="Wingdings" panose="05000000000000000000" charset="0"/>
              <a:buChar char="p"/>
            </a:pPr>
            <a:r>
              <a:rPr lang="zh-CN" altLang="zh-CN" sz="2000" dirty="0">
                <a:latin typeface="华光魏体_CNKI" panose="02000500000000000000" charset="-122"/>
                <a:ea typeface="华光魏体_CNKI" panose="02000500000000000000" charset="-122"/>
                <a:cs typeface="华光魏体_CNKI" panose="02000500000000000000" charset="-122"/>
                <a:sym typeface="+mn-ea"/>
              </a:rPr>
              <a:t>设某磁盘有</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200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个磁道，编号为</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2</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199</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，磁头刚从</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120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道移到</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124</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道完成了读写。若某时刻有</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个磁盘请求分别对如下各道进行读写：</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86</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147</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91</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177</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94</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150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102</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175</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130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endParaRPr lang="zh-CN"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3" name="表格 2"/>
          <p:cNvGraphicFramePr>
            <a:graphicFrameLocks noGrp="1"/>
          </p:cNvGraphicFramePr>
          <p:nvPr>
            <p:custDataLst>
              <p:tags r:id="rId1"/>
            </p:custDataLst>
          </p:nvPr>
        </p:nvGraphicFramePr>
        <p:xfrm>
          <a:off x="8032030" y="2143125"/>
          <a:ext cx="3504215" cy="4572000"/>
        </p:xfrm>
        <a:graphic>
          <a:graphicData uri="http://schemas.openxmlformats.org/drawingml/2006/table">
            <a:tbl>
              <a:tblPr firstRow="1" firstCol="1" bandRow="1">
                <a:tableStyleId>{A554F2FC-47F3-4EAF-B5D7-61143E9EB01A}</a:tableStyleId>
              </a:tblPr>
              <a:tblGrid>
                <a:gridCol w="1728449"/>
                <a:gridCol w="1775766"/>
              </a:tblGrid>
              <a:tr h="0">
                <a:tc>
                  <a:txBody>
                    <a:bodyPr/>
                    <a:p>
                      <a:pPr algn="l">
                        <a:spcAft>
                          <a:spcPts val="0"/>
                        </a:spcAft>
                      </a:pPr>
                      <a:r>
                        <a:rPr lang="zh-CN" sz="2400" kern="100">
                          <a:effectLst/>
                        </a:rPr>
                        <a:t>位置</a:t>
                      </a:r>
                      <a:endParaRPr lang="zh-CN" sz="2400" kern="100">
                        <a:effectLst/>
                      </a:endParaRPr>
                    </a:p>
                  </a:txBody>
                  <a:tcPr marL="68580" marR="68580" marT="0" marB="0"/>
                </a:tc>
                <a:tc>
                  <a:txBody>
                    <a:bodyPr/>
                    <a:p>
                      <a:pPr algn="l">
                        <a:spcAft>
                          <a:spcPts val="0"/>
                        </a:spcAft>
                      </a:pPr>
                      <a:r>
                        <a:rPr lang="zh-CN" sz="2400" kern="100">
                          <a:effectLst/>
                        </a:rPr>
                        <a:t>距离</a:t>
                      </a:r>
                      <a:endParaRPr lang="zh-CN" sz="2400" kern="100">
                        <a:effectLst/>
                      </a:endParaRPr>
                    </a:p>
                  </a:txBody>
                  <a:tcPr marL="68580" marR="68580" marT="0" marB="0"/>
                </a:tc>
              </a:tr>
              <a:tr h="0">
                <a:tc>
                  <a:txBody>
                    <a:bodyPr/>
                    <a:p>
                      <a:pPr algn="l">
                        <a:spcAft>
                          <a:spcPts val="0"/>
                        </a:spcAft>
                      </a:pPr>
                      <a:r>
                        <a:rPr lang="en-US" sz="2400" kern="100">
                          <a:effectLst/>
                        </a:rPr>
                        <a:t>130</a:t>
                      </a:r>
                      <a:endParaRPr lang="en-US" sz="2400" kern="100">
                        <a:effectLst/>
                      </a:endParaRPr>
                    </a:p>
                  </a:txBody>
                  <a:tcPr marL="68580" marR="68580" marT="0" marB="0"/>
                </a:tc>
                <a:tc>
                  <a:txBody>
                    <a:bodyPr/>
                    <a:p>
                      <a:pPr algn="r">
                        <a:spcAft>
                          <a:spcPts val="0"/>
                        </a:spcAft>
                      </a:pPr>
                      <a:r>
                        <a:rPr lang="en-US" sz="2400" kern="100" dirty="0">
                          <a:effectLst/>
                        </a:rPr>
                        <a:t>6</a:t>
                      </a:r>
                      <a:endParaRPr lang="en-US" sz="2400" kern="100" dirty="0">
                        <a:effectLst/>
                      </a:endParaRPr>
                    </a:p>
                  </a:txBody>
                  <a:tcPr marL="68580" marR="68580" marT="0" marB="0" anchor="ctr"/>
                </a:tc>
              </a:tr>
              <a:tr h="0">
                <a:tc>
                  <a:txBody>
                    <a:bodyPr/>
                    <a:p>
                      <a:pPr algn="l">
                        <a:spcAft>
                          <a:spcPts val="0"/>
                        </a:spcAft>
                      </a:pPr>
                      <a:r>
                        <a:rPr lang="en-US" sz="2400" kern="100">
                          <a:effectLst/>
                        </a:rPr>
                        <a:t>147</a:t>
                      </a:r>
                      <a:endParaRPr lang="en-US" sz="2400" kern="100">
                        <a:effectLst/>
                      </a:endParaRPr>
                    </a:p>
                  </a:txBody>
                  <a:tcPr marL="68580" marR="68580" marT="0" marB="0"/>
                </a:tc>
                <a:tc>
                  <a:txBody>
                    <a:bodyPr/>
                    <a:p>
                      <a:pPr algn="r">
                        <a:spcAft>
                          <a:spcPts val="0"/>
                        </a:spcAft>
                      </a:pPr>
                      <a:r>
                        <a:rPr lang="en-US" sz="2800" kern="100">
                          <a:effectLst/>
                        </a:rPr>
                        <a:t>17</a:t>
                      </a:r>
                      <a:endParaRPr lang="en-US" sz="2800" kern="100">
                        <a:effectLst/>
                      </a:endParaRPr>
                    </a:p>
                  </a:txBody>
                  <a:tcPr marL="68580" marR="68580" marT="0" marB="0" anchor="ctr"/>
                </a:tc>
              </a:tr>
              <a:tr h="0">
                <a:tc>
                  <a:txBody>
                    <a:bodyPr/>
                    <a:p>
                      <a:pPr algn="l">
                        <a:spcAft>
                          <a:spcPts val="0"/>
                        </a:spcAft>
                      </a:pPr>
                      <a:r>
                        <a:rPr lang="en-US" sz="2400" kern="100">
                          <a:effectLst/>
                        </a:rPr>
                        <a:t>150</a:t>
                      </a:r>
                      <a:endParaRPr lang="en-US" sz="2400" kern="100">
                        <a:effectLst/>
                      </a:endParaRPr>
                    </a:p>
                  </a:txBody>
                  <a:tcPr marL="68580" marR="68580" marT="0" marB="0"/>
                </a:tc>
                <a:tc>
                  <a:txBody>
                    <a:bodyPr/>
                    <a:p>
                      <a:pPr algn="r">
                        <a:spcAft>
                          <a:spcPts val="0"/>
                        </a:spcAft>
                      </a:pPr>
                      <a:r>
                        <a:rPr lang="en-US" sz="2800" kern="100">
                          <a:effectLst/>
                        </a:rPr>
                        <a:t>3</a:t>
                      </a:r>
                      <a:endParaRPr lang="en-US" sz="2800" kern="100">
                        <a:effectLst/>
                      </a:endParaRPr>
                    </a:p>
                  </a:txBody>
                  <a:tcPr marL="68580" marR="68580" marT="0" marB="0" anchor="ctr"/>
                </a:tc>
              </a:tr>
              <a:tr h="0">
                <a:tc>
                  <a:txBody>
                    <a:bodyPr/>
                    <a:p>
                      <a:pPr algn="l">
                        <a:spcAft>
                          <a:spcPts val="0"/>
                        </a:spcAft>
                      </a:pPr>
                      <a:r>
                        <a:rPr lang="en-US" sz="2400" kern="100">
                          <a:effectLst/>
                        </a:rPr>
                        <a:t>175</a:t>
                      </a:r>
                      <a:endParaRPr lang="en-US" sz="2400" kern="100">
                        <a:effectLst/>
                      </a:endParaRPr>
                    </a:p>
                  </a:txBody>
                  <a:tcPr marL="68580" marR="68580" marT="0" marB="0"/>
                </a:tc>
                <a:tc>
                  <a:txBody>
                    <a:bodyPr/>
                    <a:p>
                      <a:pPr algn="r">
                        <a:spcAft>
                          <a:spcPts val="0"/>
                        </a:spcAft>
                      </a:pPr>
                      <a:r>
                        <a:rPr lang="en-US" sz="2800" kern="100">
                          <a:effectLst/>
                        </a:rPr>
                        <a:t>25</a:t>
                      </a:r>
                      <a:endParaRPr lang="en-US" sz="2800" kern="100">
                        <a:effectLst/>
                      </a:endParaRPr>
                    </a:p>
                  </a:txBody>
                  <a:tcPr marL="68580" marR="68580" marT="0" marB="0" anchor="ctr"/>
                </a:tc>
              </a:tr>
              <a:tr h="0">
                <a:tc>
                  <a:txBody>
                    <a:bodyPr/>
                    <a:p>
                      <a:pPr algn="l">
                        <a:spcAft>
                          <a:spcPts val="0"/>
                        </a:spcAft>
                      </a:pPr>
                      <a:r>
                        <a:rPr lang="en-US" sz="2400" kern="100">
                          <a:effectLst/>
                        </a:rPr>
                        <a:t>177</a:t>
                      </a:r>
                      <a:endParaRPr lang="en-US" sz="2400" kern="100">
                        <a:effectLst/>
                      </a:endParaRPr>
                    </a:p>
                  </a:txBody>
                  <a:tcPr marL="68580" marR="68580" marT="0" marB="0"/>
                </a:tc>
                <a:tc>
                  <a:txBody>
                    <a:bodyPr/>
                    <a:p>
                      <a:pPr algn="r">
                        <a:spcAft>
                          <a:spcPts val="0"/>
                        </a:spcAft>
                      </a:pPr>
                      <a:r>
                        <a:rPr lang="en-US" sz="2800" kern="100">
                          <a:effectLst/>
                        </a:rPr>
                        <a:t>2</a:t>
                      </a:r>
                      <a:endParaRPr lang="en-US" sz="2800" kern="100">
                        <a:effectLst/>
                      </a:endParaRPr>
                    </a:p>
                  </a:txBody>
                  <a:tcPr marL="68580" marR="68580" marT="0" marB="0" anchor="ctr"/>
                </a:tc>
              </a:tr>
              <a:tr h="0">
                <a:tc>
                  <a:txBody>
                    <a:bodyPr/>
                    <a:p>
                      <a:pPr algn="l">
                        <a:spcAft>
                          <a:spcPts val="0"/>
                        </a:spcAft>
                      </a:pPr>
                      <a:r>
                        <a:rPr lang="en-US" sz="2400" kern="100">
                          <a:effectLst/>
                        </a:rPr>
                        <a:t>102</a:t>
                      </a:r>
                      <a:endParaRPr lang="en-US" sz="2400" kern="100">
                        <a:effectLst/>
                      </a:endParaRPr>
                    </a:p>
                  </a:txBody>
                  <a:tcPr marL="68580" marR="68580" marT="0" marB="0"/>
                </a:tc>
                <a:tc>
                  <a:txBody>
                    <a:bodyPr/>
                    <a:p>
                      <a:pPr algn="r">
                        <a:spcAft>
                          <a:spcPts val="0"/>
                        </a:spcAft>
                      </a:pPr>
                      <a:r>
                        <a:rPr lang="en-US" sz="2800" kern="100" dirty="0">
                          <a:effectLst/>
                        </a:rPr>
                        <a:t>75</a:t>
                      </a:r>
                      <a:endParaRPr lang="en-US" sz="2800" kern="100" dirty="0">
                        <a:effectLst/>
                      </a:endParaRPr>
                    </a:p>
                  </a:txBody>
                  <a:tcPr marL="68580" marR="68580" marT="0" marB="0" anchor="ctr"/>
                </a:tc>
              </a:tr>
              <a:tr h="0">
                <a:tc>
                  <a:txBody>
                    <a:bodyPr/>
                    <a:p>
                      <a:pPr algn="l">
                        <a:spcAft>
                          <a:spcPts val="0"/>
                        </a:spcAft>
                      </a:pPr>
                      <a:r>
                        <a:rPr lang="en-US" sz="2400" kern="100">
                          <a:effectLst/>
                        </a:rPr>
                        <a:t>94</a:t>
                      </a:r>
                      <a:endParaRPr lang="en-US" sz="2400" kern="100">
                        <a:effectLst/>
                      </a:endParaRPr>
                    </a:p>
                  </a:txBody>
                  <a:tcPr marL="68580" marR="68580" marT="0" marB="0"/>
                </a:tc>
                <a:tc>
                  <a:txBody>
                    <a:bodyPr/>
                    <a:p>
                      <a:pPr algn="r">
                        <a:spcAft>
                          <a:spcPts val="0"/>
                        </a:spcAft>
                      </a:pPr>
                      <a:r>
                        <a:rPr lang="en-US" sz="2800" kern="100">
                          <a:effectLst/>
                        </a:rPr>
                        <a:t>8</a:t>
                      </a:r>
                      <a:endParaRPr lang="en-US" sz="2800" kern="100">
                        <a:effectLst/>
                      </a:endParaRPr>
                    </a:p>
                  </a:txBody>
                  <a:tcPr marL="68580" marR="68580" marT="0" marB="0" anchor="ctr"/>
                </a:tc>
              </a:tr>
              <a:tr h="0">
                <a:tc>
                  <a:txBody>
                    <a:bodyPr/>
                    <a:p>
                      <a:pPr algn="l">
                        <a:spcAft>
                          <a:spcPts val="0"/>
                        </a:spcAft>
                      </a:pPr>
                      <a:r>
                        <a:rPr lang="en-US" sz="2400" kern="100">
                          <a:effectLst/>
                        </a:rPr>
                        <a:t>91</a:t>
                      </a:r>
                      <a:endParaRPr lang="en-US" sz="2400" kern="100">
                        <a:effectLst/>
                      </a:endParaRPr>
                    </a:p>
                  </a:txBody>
                  <a:tcPr marL="68580" marR="68580" marT="0" marB="0"/>
                </a:tc>
                <a:tc>
                  <a:txBody>
                    <a:bodyPr/>
                    <a:p>
                      <a:pPr algn="r">
                        <a:spcAft>
                          <a:spcPts val="0"/>
                        </a:spcAft>
                      </a:pPr>
                      <a:r>
                        <a:rPr lang="en-US" sz="2800" kern="100">
                          <a:effectLst/>
                        </a:rPr>
                        <a:t>3</a:t>
                      </a:r>
                      <a:endParaRPr lang="en-US" sz="2800" kern="100">
                        <a:effectLst/>
                      </a:endParaRPr>
                    </a:p>
                  </a:txBody>
                  <a:tcPr marL="68580" marR="68580" marT="0" marB="0" anchor="ctr"/>
                </a:tc>
              </a:tr>
              <a:tr h="0">
                <a:tc>
                  <a:txBody>
                    <a:bodyPr/>
                    <a:p>
                      <a:pPr algn="l">
                        <a:spcAft>
                          <a:spcPts val="0"/>
                        </a:spcAft>
                      </a:pPr>
                      <a:r>
                        <a:rPr lang="en-US" sz="2400" kern="100">
                          <a:effectLst/>
                        </a:rPr>
                        <a:t>86</a:t>
                      </a:r>
                      <a:endParaRPr lang="en-US" sz="2400" kern="100">
                        <a:effectLst/>
                      </a:endParaRPr>
                    </a:p>
                  </a:txBody>
                  <a:tcPr marL="68580" marR="68580" marT="0" marB="0"/>
                </a:tc>
                <a:tc>
                  <a:txBody>
                    <a:bodyPr/>
                    <a:p>
                      <a:pPr algn="r">
                        <a:spcAft>
                          <a:spcPts val="0"/>
                        </a:spcAft>
                      </a:pPr>
                      <a:r>
                        <a:rPr lang="en-US" sz="2800" kern="100">
                          <a:effectLst/>
                        </a:rPr>
                        <a:t>5</a:t>
                      </a:r>
                      <a:endParaRPr lang="en-US" sz="2800" kern="100">
                        <a:effectLst/>
                      </a:endParaRPr>
                    </a:p>
                  </a:txBody>
                  <a:tcPr marL="68580" marR="68580" marT="0" marB="0" anchor="ctr"/>
                </a:tc>
              </a:tr>
              <a:tr h="0">
                <a:tc>
                  <a:txBody>
                    <a:bodyPr/>
                    <a:p>
                      <a:pPr algn="l">
                        <a:spcAft>
                          <a:spcPts val="0"/>
                        </a:spcAft>
                      </a:pPr>
                      <a:r>
                        <a:rPr lang="zh-CN" sz="2400" kern="100">
                          <a:effectLst/>
                        </a:rPr>
                        <a:t>总距离</a:t>
                      </a:r>
                      <a:endParaRPr lang="zh-CN" sz="2400" kern="100">
                        <a:effectLst/>
                      </a:endParaRPr>
                    </a:p>
                  </a:txBody>
                  <a:tcPr marL="68580" marR="68580" marT="0" marB="0"/>
                </a:tc>
                <a:tc>
                  <a:txBody>
                    <a:bodyPr/>
                    <a:p>
                      <a:pPr algn="r">
                        <a:spcAft>
                          <a:spcPts val="0"/>
                        </a:spcAft>
                      </a:pPr>
                      <a:r>
                        <a:rPr lang="en-US" sz="2800" kern="100" dirty="0">
                          <a:effectLst/>
                        </a:rPr>
                        <a:t>144</a:t>
                      </a:r>
                      <a:endParaRPr lang="en-US" sz="2800" kern="100" dirty="0">
                        <a:effectLst/>
                      </a:endParaRPr>
                    </a:p>
                  </a:txBody>
                  <a:tcPr marL="68580" marR="68580" marT="0" marB="0" anchor="ctr"/>
                </a:tc>
              </a:tr>
            </a:tbl>
          </a:graphicData>
        </a:graphic>
      </p:graphicFrame>
      <p:sp>
        <p:nvSpPr>
          <p:cNvPr id="10" name="矩形 9"/>
          <p:cNvSpPr/>
          <p:nvPr/>
        </p:nvSpPr>
        <p:spPr>
          <a:xfrm>
            <a:off x="8087097" y="252237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8087097" y="294663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8087097" y="337090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8087097" y="379516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8087097" y="421943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8087097" y="464369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8087097" y="506796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8087097" y="549222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8087097" y="591649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8087097" y="6340754"/>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24"/>
                                        </p:tgtEl>
                                      </p:cBhvr>
                                    </p:animEffect>
                                    <p:set>
                                      <p:cBhvr>
                                        <p:cTn id="5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807466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磁盘调度</a:t>
            </a:r>
            <a:r>
              <a:rPr lang="zh-CN" altLang="en-US" sz="2000" dirty="0">
                <a:latin typeface="华光魏体_CNKI" panose="02000500000000000000" charset="-122"/>
                <a:ea typeface="华光魏体_CNKI" panose="02000500000000000000" charset="-122"/>
                <a:sym typeface="+mn-ea"/>
              </a:rPr>
              <a:t>算法</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最短寻道时间优先（</a:t>
            </a:r>
            <a:r>
              <a:rPr kumimoji="1"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SSTF</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368300" y="3124835"/>
            <a:ext cx="4005580" cy="3080385"/>
          </a:xfrm>
          <a:prstGeom prst="rect">
            <a:avLst/>
          </a:prstGeom>
          <a:solidFill>
            <a:schemeClr val="accent4">
              <a:lumMod val="40000"/>
              <a:lumOff val="60000"/>
            </a:schemeClr>
          </a:solidFill>
        </p:spPr>
        <p:txBody>
          <a:bodyPr wrap="square" rtlCol="0" anchor="t">
            <a:spAutoFit/>
          </a:bodyPr>
          <a:p>
            <a:pPr marL="342900" indent="-285750">
              <a:lnSpc>
                <a:spcPct val="120000"/>
              </a:lnSpc>
              <a:spcBef>
                <a:spcPts val="0"/>
              </a:spcBef>
              <a:spcAft>
                <a:spcPts val="0"/>
              </a:spcAft>
              <a:buFont typeface="Wingdings" panose="05000000000000000000" charset="0"/>
              <a:buChar char="Ø"/>
            </a:pPr>
            <a:r>
              <a:rPr lang="en-US" altLang="zh-CN" dirty="0">
                <a:latin typeface="华光魏体_CNKI" panose="02000500000000000000" charset="-122"/>
                <a:ea typeface="华光魏体_CNKI" panose="02000500000000000000" charset="-122"/>
                <a:cs typeface="华光魏体_CNKI" panose="02000500000000000000" charset="-122"/>
                <a:sym typeface="+mn-ea"/>
              </a:rPr>
              <a:t>SSTF</a:t>
            </a:r>
            <a:r>
              <a:rPr lang="zh-CN" altLang="en-US" dirty="0">
                <a:latin typeface="华光魏体_CNKI" panose="02000500000000000000" charset="-122"/>
                <a:ea typeface="华光魏体_CNKI" panose="02000500000000000000" charset="-122"/>
                <a:cs typeface="华光魏体_CNKI" panose="02000500000000000000" charset="-122"/>
                <a:sym typeface="+mn-ea"/>
              </a:rPr>
              <a:t>算法虽然能获得较好的寻道性能，但可能导致某个进程发生“</a:t>
            </a:r>
            <a:r>
              <a:rPr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饥饿</a:t>
            </a:r>
            <a:r>
              <a:rPr lang="zh-CN" altLang="en-US" dirty="0">
                <a:latin typeface="华光魏体_CNKI" panose="02000500000000000000" charset="-122"/>
                <a:ea typeface="华光魏体_CNKI" panose="02000500000000000000" charset="-122"/>
                <a:cs typeface="华光魏体_CNKI" panose="02000500000000000000" charset="-122"/>
                <a:sym typeface="+mn-ea"/>
              </a:rPr>
              <a:t>” 现象。</a:t>
            </a:r>
            <a:endParaRPr lang="zh-CN" altLang="en-US" dirty="0">
              <a:latin typeface="华光魏体_CNKI" panose="02000500000000000000" charset="-122"/>
              <a:ea typeface="华光魏体_CNKI" panose="02000500000000000000" charset="-122"/>
              <a:cs typeface="华光魏体_CNKI" panose="02000500000000000000" charset="-122"/>
            </a:endParaRPr>
          </a:p>
          <a:p>
            <a:pPr marL="342900" indent="-285750">
              <a:lnSpc>
                <a:spcPct val="120000"/>
              </a:lnSpc>
              <a:spcBef>
                <a:spcPts val="0"/>
              </a:spcBef>
              <a:spcAft>
                <a:spcPts val="0"/>
              </a:spcAft>
              <a:buFont typeface="Wingdings" panose="05000000000000000000" charset="0"/>
              <a:buChar char="Ø"/>
            </a:pPr>
            <a:r>
              <a:rPr lang="zh-CN" altLang="en-US" dirty="0">
                <a:latin typeface="华光魏体_CNKI" panose="02000500000000000000" charset="-122"/>
                <a:ea typeface="华光魏体_CNKI" panose="02000500000000000000" charset="-122"/>
                <a:cs typeface="华光魏体_CNKI" panose="02000500000000000000" charset="-122"/>
                <a:sym typeface="+mn-ea"/>
              </a:rPr>
              <a:t>因为只要不断有新进程的请求到达，且其所要访问的磁道与当前磁道之间的距离较近，新进程的</a:t>
            </a:r>
            <a:r>
              <a:rPr lang="en-US" altLang="zh-CN" dirty="0">
                <a:latin typeface="华光魏体_CNKI" panose="02000500000000000000" charset="-122"/>
                <a:ea typeface="华光魏体_CNKI" panose="02000500000000000000" charset="-122"/>
                <a:cs typeface="华光魏体_CNKI" panose="02000500000000000000" charset="-122"/>
                <a:sym typeface="+mn-ea"/>
              </a:rPr>
              <a:t>I/O</a:t>
            </a:r>
            <a:r>
              <a:rPr lang="zh-CN" altLang="en-US" dirty="0">
                <a:latin typeface="华光魏体_CNKI" panose="02000500000000000000" charset="-122"/>
                <a:ea typeface="华光魏体_CNKI" panose="02000500000000000000" charset="-122"/>
                <a:cs typeface="华光魏体_CNKI" panose="02000500000000000000" charset="-122"/>
                <a:sym typeface="+mn-ea"/>
              </a:rPr>
              <a:t>请求必然优先满足。</a:t>
            </a:r>
            <a:endParaRPr lang="zh-CN" altLang="en-US" dirty="0">
              <a:latin typeface="华光魏体_CNKI" panose="02000500000000000000" charset="-122"/>
              <a:ea typeface="华光魏体_CNKI" panose="02000500000000000000" charset="-122"/>
              <a:cs typeface="华光魏体_CNKI" panose="02000500000000000000" charset="-122"/>
            </a:endParaRPr>
          </a:p>
          <a:p>
            <a:pPr marL="342900" indent="-285750">
              <a:lnSpc>
                <a:spcPct val="120000"/>
              </a:lnSpc>
              <a:spcBef>
                <a:spcPts val="0"/>
              </a:spcBef>
              <a:spcAft>
                <a:spcPts val="0"/>
              </a:spcAft>
              <a:buFont typeface="Wingdings" panose="05000000000000000000" charset="0"/>
              <a:buChar char="Ø"/>
            </a:pPr>
            <a:r>
              <a:rPr lang="zh-CN" altLang="en-US" dirty="0">
                <a:latin typeface="华光魏体_CNKI" panose="02000500000000000000" charset="-122"/>
                <a:ea typeface="华光魏体_CNKI" panose="02000500000000000000" charset="-122"/>
                <a:cs typeface="华光魏体_CNKI" panose="02000500000000000000" charset="-122"/>
                <a:sym typeface="+mn-ea"/>
              </a:rPr>
              <a:t>致使老进程的请求长期无法得到满足</a:t>
            </a:r>
            <a:endParaRPr kumimoji="1"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1" name="文本框 10"/>
          <p:cNvSpPr txBox="1"/>
          <p:nvPr/>
        </p:nvSpPr>
        <p:spPr>
          <a:xfrm>
            <a:off x="5069205" y="1736725"/>
            <a:ext cx="2851785" cy="3784600"/>
          </a:xfrm>
          <a:prstGeom prst="rect">
            <a:avLst/>
          </a:prstGeom>
          <a:noFill/>
        </p:spPr>
        <p:txBody>
          <a:bodyPr wrap="square" rtlCol="0" anchor="t">
            <a:spAutoFit/>
          </a:bodyPr>
          <a:p>
            <a:pPr marL="342900" indent="-342900">
              <a:lnSpc>
                <a:spcPct val="120000"/>
              </a:lnSpc>
              <a:spcBef>
                <a:spcPts val="0"/>
              </a:spcBef>
              <a:spcAft>
                <a:spcPts val="0"/>
              </a:spcAft>
              <a:buFont typeface="Wingdings" panose="05000000000000000000" charset="0"/>
              <a:buChar char="p"/>
            </a:pPr>
            <a:r>
              <a:rPr lang="zh-CN" altLang="zh-CN" sz="2000" dirty="0">
                <a:latin typeface="华光魏体_CNKI" panose="02000500000000000000" charset="-122"/>
                <a:ea typeface="华光魏体_CNKI" panose="02000500000000000000" charset="-122"/>
                <a:cs typeface="华光魏体_CNKI" panose="02000500000000000000" charset="-122"/>
                <a:sym typeface="+mn-ea"/>
              </a:rPr>
              <a:t>设某磁盘有</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200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个磁道，编号为</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2</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199</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，磁头刚从</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120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道移到</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124</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道完成了读写。若某时刻有</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个磁盘请求分别对如下各道进行读写：</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86</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147</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91</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177</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94</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150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102</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175</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130</a:t>
            </a:r>
            <a:r>
              <a:rPr lang="zh-CN" altLang="zh-CN" sz="2000" dirty="0">
                <a:latin typeface="华光魏体_CNKI" panose="02000500000000000000" charset="-122"/>
                <a:ea typeface="华光魏体_CNKI" panose="02000500000000000000" charset="-122"/>
                <a:cs typeface="华光魏体_CNKI" panose="02000500000000000000" charset="-122"/>
                <a:sym typeface="+mn-ea"/>
              </a:rPr>
              <a:t>。</a:t>
            </a:r>
            <a:endParaRPr lang="zh-CN"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3" name="表格 2"/>
          <p:cNvGraphicFramePr>
            <a:graphicFrameLocks noGrp="1"/>
          </p:cNvGraphicFramePr>
          <p:nvPr>
            <p:custDataLst>
              <p:tags r:id="rId1"/>
            </p:custDataLst>
          </p:nvPr>
        </p:nvGraphicFramePr>
        <p:xfrm>
          <a:off x="8032030" y="2143125"/>
          <a:ext cx="3504215" cy="4572000"/>
        </p:xfrm>
        <a:graphic>
          <a:graphicData uri="http://schemas.openxmlformats.org/drawingml/2006/table">
            <a:tbl>
              <a:tblPr firstRow="1" firstCol="1" bandRow="1">
                <a:tableStyleId>{A554F2FC-47F3-4EAF-B5D7-61143E9EB01A}</a:tableStyleId>
              </a:tblPr>
              <a:tblGrid>
                <a:gridCol w="1728449"/>
                <a:gridCol w="1775766"/>
              </a:tblGrid>
              <a:tr h="0">
                <a:tc>
                  <a:txBody>
                    <a:bodyPr/>
                    <a:p>
                      <a:pPr algn="l">
                        <a:spcAft>
                          <a:spcPts val="0"/>
                        </a:spcAft>
                      </a:pPr>
                      <a:r>
                        <a:rPr lang="zh-CN" sz="2400" kern="100">
                          <a:effectLst/>
                        </a:rPr>
                        <a:t>位置</a:t>
                      </a:r>
                      <a:endParaRPr lang="zh-CN" sz="2400" kern="100">
                        <a:effectLst/>
                      </a:endParaRPr>
                    </a:p>
                  </a:txBody>
                  <a:tcPr marL="68580" marR="68580" marT="0" marB="0"/>
                </a:tc>
                <a:tc>
                  <a:txBody>
                    <a:bodyPr/>
                    <a:p>
                      <a:pPr algn="l">
                        <a:spcAft>
                          <a:spcPts val="0"/>
                        </a:spcAft>
                      </a:pPr>
                      <a:r>
                        <a:rPr lang="zh-CN" sz="2400" kern="100">
                          <a:effectLst/>
                        </a:rPr>
                        <a:t>距离</a:t>
                      </a:r>
                      <a:endParaRPr lang="zh-CN" sz="2400" kern="100">
                        <a:effectLst/>
                      </a:endParaRPr>
                    </a:p>
                  </a:txBody>
                  <a:tcPr marL="68580" marR="68580" marT="0" marB="0"/>
                </a:tc>
              </a:tr>
              <a:tr h="0">
                <a:tc>
                  <a:txBody>
                    <a:bodyPr/>
                    <a:p>
                      <a:pPr algn="l">
                        <a:spcAft>
                          <a:spcPts val="0"/>
                        </a:spcAft>
                      </a:pPr>
                      <a:r>
                        <a:rPr lang="en-US" sz="2400" kern="100">
                          <a:effectLst/>
                        </a:rPr>
                        <a:t>130</a:t>
                      </a:r>
                      <a:endParaRPr lang="en-US" sz="2400" kern="100">
                        <a:effectLst/>
                      </a:endParaRPr>
                    </a:p>
                  </a:txBody>
                  <a:tcPr marL="68580" marR="68580" marT="0" marB="0"/>
                </a:tc>
                <a:tc>
                  <a:txBody>
                    <a:bodyPr/>
                    <a:p>
                      <a:pPr algn="r">
                        <a:spcAft>
                          <a:spcPts val="0"/>
                        </a:spcAft>
                      </a:pPr>
                      <a:r>
                        <a:rPr lang="en-US" sz="2400" kern="100" dirty="0">
                          <a:effectLst/>
                        </a:rPr>
                        <a:t>6</a:t>
                      </a:r>
                      <a:endParaRPr lang="en-US" sz="2400" kern="100" dirty="0">
                        <a:effectLst/>
                      </a:endParaRPr>
                    </a:p>
                  </a:txBody>
                  <a:tcPr marL="68580" marR="68580" marT="0" marB="0" anchor="ctr"/>
                </a:tc>
              </a:tr>
              <a:tr h="426720">
                <a:tc>
                  <a:txBody>
                    <a:bodyPr/>
                    <a:p>
                      <a:pPr algn="l">
                        <a:spcAft>
                          <a:spcPts val="0"/>
                        </a:spcAft>
                      </a:pPr>
                      <a:r>
                        <a:rPr lang="en-US" sz="2400" kern="100">
                          <a:effectLst/>
                        </a:rPr>
                        <a:t>147</a:t>
                      </a:r>
                      <a:endParaRPr lang="en-US" sz="2400" kern="100">
                        <a:effectLst/>
                      </a:endParaRPr>
                    </a:p>
                  </a:txBody>
                  <a:tcPr marL="68580" marR="68580" marT="0" marB="0"/>
                </a:tc>
                <a:tc>
                  <a:txBody>
                    <a:bodyPr/>
                    <a:p>
                      <a:pPr algn="r">
                        <a:spcAft>
                          <a:spcPts val="0"/>
                        </a:spcAft>
                      </a:pPr>
                      <a:r>
                        <a:rPr lang="en-US" sz="2800" kern="100">
                          <a:effectLst/>
                        </a:rPr>
                        <a:t>17</a:t>
                      </a:r>
                      <a:endParaRPr lang="en-US" sz="2800" kern="100">
                        <a:effectLst/>
                      </a:endParaRPr>
                    </a:p>
                  </a:txBody>
                  <a:tcPr marL="68580" marR="68580" marT="0" marB="0" anchor="ctr"/>
                </a:tc>
              </a:tr>
              <a:tr h="0">
                <a:tc>
                  <a:txBody>
                    <a:bodyPr/>
                    <a:p>
                      <a:pPr algn="l">
                        <a:spcAft>
                          <a:spcPts val="0"/>
                        </a:spcAft>
                      </a:pPr>
                      <a:r>
                        <a:rPr lang="en-US" sz="2400" kern="100">
                          <a:effectLst/>
                        </a:rPr>
                        <a:t>150</a:t>
                      </a:r>
                      <a:endParaRPr lang="en-US" sz="2400" kern="100">
                        <a:effectLst/>
                      </a:endParaRPr>
                    </a:p>
                  </a:txBody>
                  <a:tcPr marL="68580" marR="68580" marT="0" marB="0"/>
                </a:tc>
                <a:tc>
                  <a:txBody>
                    <a:bodyPr/>
                    <a:p>
                      <a:pPr algn="r">
                        <a:spcAft>
                          <a:spcPts val="0"/>
                        </a:spcAft>
                      </a:pPr>
                      <a:r>
                        <a:rPr lang="en-US" sz="2800" kern="100">
                          <a:effectLst/>
                        </a:rPr>
                        <a:t>3</a:t>
                      </a:r>
                      <a:endParaRPr lang="en-US" sz="2800" kern="100">
                        <a:effectLst/>
                      </a:endParaRPr>
                    </a:p>
                  </a:txBody>
                  <a:tcPr marL="68580" marR="68580" marT="0" marB="0" anchor="ctr"/>
                </a:tc>
              </a:tr>
              <a:tr h="0">
                <a:tc>
                  <a:txBody>
                    <a:bodyPr/>
                    <a:p>
                      <a:pPr algn="l">
                        <a:spcAft>
                          <a:spcPts val="0"/>
                        </a:spcAft>
                      </a:pPr>
                      <a:r>
                        <a:rPr lang="en-US" sz="2400" kern="100">
                          <a:effectLst/>
                        </a:rPr>
                        <a:t>175</a:t>
                      </a:r>
                      <a:endParaRPr lang="en-US" sz="2400" kern="100">
                        <a:effectLst/>
                      </a:endParaRPr>
                    </a:p>
                  </a:txBody>
                  <a:tcPr marL="68580" marR="68580" marT="0" marB="0"/>
                </a:tc>
                <a:tc>
                  <a:txBody>
                    <a:bodyPr/>
                    <a:p>
                      <a:pPr algn="r">
                        <a:spcAft>
                          <a:spcPts val="0"/>
                        </a:spcAft>
                      </a:pPr>
                      <a:r>
                        <a:rPr lang="en-US" sz="2800" kern="100">
                          <a:effectLst/>
                        </a:rPr>
                        <a:t>25</a:t>
                      </a:r>
                      <a:endParaRPr lang="en-US" sz="2800" kern="100">
                        <a:effectLst/>
                      </a:endParaRPr>
                    </a:p>
                  </a:txBody>
                  <a:tcPr marL="68580" marR="68580" marT="0" marB="0" anchor="ctr"/>
                </a:tc>
              </a:tr>
              <a:tr h="0">
                <a:tc>
                  <a:txBody>
                    <a:bodyPr/>
                    <a:p>
                      <a:pPr algn="l">
                        <a:spcAft>
                          <a:spcPts val="0"/>
                        </a:spcAft>
                      </a:pPr>
                      <a:r>
                        <a:rPr lang="en-US" sz="2400" kern="100">
                          <a:effectLst/>
                        </a:rPr>
                        <a:t>177</a:t>
                      </a:r>
                      <a:endParaRPr lang="en-US" sz="2400" kern="100">
                        <a:effectLst/>
                      </a:endParaRPr>
                    </a:p>
                  </a:txBody>
                  <a:tcPr marL="68580" marR="68580" marT="0" marB="0"/>
                </a:tc>
                <a:tc>
                  <a:txBody>
                    <a:bodyPr/>
                    <a:p>
                      <a:pPr algn="r">
                        <a:spcAft>
                          <a:spcPts val="0"/>
                        </a:spcAft>
                      </a:pPr>
                      <a:r>
                        <a:rPr lang="en-US" sz="2800" kern="100">
                          <a:effectLst/>
                        </a:rPr>
                        <a:t>2</a:t>
                      </a:r>
                      <a:endParaRPr lang="en-US" sz="2800" kern="100">
                        <a:effectLst/>
                      </a:endParaRPr>
                    </a:p>
                  </a:txBody>
                  <a:tcPr marL="68580" marR="68580" marT="0" marB="0" anchor="ctr"/>
                </a:tc>
              </a:tr>
              <a:tr h="0">
                <a:tc>
                  <a:txBody>
                    <a:bodyPr/>
                    <a:p>
                      <a:pPr algn="l">
                        <a:spcAft>
                          <a:spcPts val="0"/>
                        </a:spcAft>
                      </a:pPr>
                      <a:r>
                        <a:rPr lang="en-US" sz="2400" kern="100">
                          <a:effectLst/>
                        </a:rPr>
                        <a:t>102</a:t>
                      </a:r>
                      <a:endParaRPr lang="en-US" sz="2400" kern="100">
                        <a:effectLst/>
                      </a:endParaRPr>
                    </a:p>
                  </a:txBody>
                  <a:tcPr marL="68580" marR="68580" marT="0" marB="0"/>
                </a:tc>
                <a:tc>
                  <a:txBody>
                    <a:bodyPr/>
                    <a:p>
                      <a:pPr algn="r">
                        <a:spcAft>
                          <a:spcPts val="0"/>
                        </a:spcAft>
                      </a:pPr>
                      <a:r>
                        <a:rPr lang="en-US" sz="2800" kern="100" dirty="0">
                          <a:effectLst/>
                        </a:rPr>
                        <a:t>75</a:t>
                      </a:r>
                      <a:endParaRPr lang="en-US" sz="2800" kern="100" dirty="0">
                        <a:effectLst/>
                      </a:endParaRPr>
                    </a:p>
                  </a:txBody>
                  <a:tcPr marL="68580" marR="68580" marT="0" marB="0" anchor="ctr"/>
                </a:tc>
              </a:tr>
              <a:tr h="0">
                <a:tc>
                  <a:txBody>
                    <a:bodyPr/>
                    <a:p>
                      <a:pPr algn="l">
                        <a:spcAft>
                          <a:spcPts val="0"/>
                        </a:spcAft>
                      </a:pPr>
                      <a:r>
                        <a:rPr lang="en-US" sz="2400" kern="100">
                          <a:effectLst/>
                        </a:rPr>
                        <a:t>94</a:t>
                      </a:r>
                      <a:endParaRPr lang="en-US" sz="2400" kern="100">
                        <a:effectLst/>
                      </a:endParaRPr>
                    </a:p>
                  </a:txBody>
                  <a:tcPr marL="68580" marR="68580" marT="0" marB="0"/>
                </a:tc>
                <a:tc>
                  <a:txBody>
                    <a:bodyPr/>
                    <a:p>
                      <a:pPr algn="r">
                        <a:spcAft>
                          <a:spcPts val="0"/>
                        </a:spcAft>
                      </a:pPr>
                      <a:r>
                        <a:rPr lang="en-US" sz="2800" kern="100">
                          <a:effectLst/>
                        </a:rPr>
                        <a:t>8</a:t>
                      </a:r>
                      <a:endParaRPr lang="en-US" sz="2800" kern="100">
                        <a:effectLst/>
                      </a:endParaRPr>
                    </a:p>
                  </a:txBody>
                  <a:tcPr marL="68580" marR="68580" marT="0" marB="0" anchor="ctr"/>
                </a:tc>
              </a:tr>
              <a:tr h="0">
                <a:tc>
                  <a:txBody>
                    <a:bodyPr/>
                    <a:p>
                      <a:pPr algn="l">
                        <a:spcAft>
                          <a:spcPts val="0"/>
                        </a:spcAft>
                      </a:pPr>
                      <a:r>
                        <a:rPr lang="en-US" sz="2400" kern="100">
                          <a:effectLst/>
                        </a:rPr>
                        <a:t>91</a:t>
                      </a:r>
                      <a:endParaRPr lang="en-US" sz="2400" kern="100">
                        <a:effectLst/>
                      </a:endParaRPr>
                    </a:p>
                  </a:txBody>
                  <a:tcPr marL="68580" marR="68580" marT="0" marB="0"/>
                </a:tc>
                <a:tc>
                  <a:txBody>
                    <a:bodyPr/>
                    <a:p>
                      <a:pPr algn="r">
                        <a:spcAft>
                          <a:spcPts val="0"/>
                        </a:spcAft>
                      </a:pPr>
                      <a:r>
                        <a:rPr lang="en-US" sz="2800" kern="100">
                          <a:effectLst/>
                        </a:rPr>
                        <a:t>3</a:t>
                      </a:r>
                      <a:endParaRPr lang="en-US" sz="2800" kern="100">
                        <a:effectLst/>
                      </a:endParaRPr>
                    </a:p>
                  </a:txBody>
                  <a:tcPr marL="68580" marR="68580" marT="0" marB="0" anchor="ctr"/>
                </a:tc>
              </a:tr>
              <a:tr h="0">
                <a:tc>
                  <a:txBody>
                    <a:bodyPr/>
                    <a:p>
                      <a:pPr algn="l">
                        <a:spcAft>
                          <a:spcPts val="0"/>
                        </a:spcAft>
                      </a:pPr>
                      <a:r>
                        <a:rPr lang="en-US" sz="2400" kern="100">
                          <a:effectLst/>
                        </a:rPr>
                        <a:t>86</a:t>
                      </a:r>
                      <a:endParaRPr lang="en-US" sz="2400" kern="100">
                        <a:effectLst/>
                      </a:endParaRPr>
                    </a:p>
                  </a:txBody>
                  <a:tcPr marL="68580" marR="68580" marT="0" marB="0"/>
                </a:tc>
                <a:tc>
                  <a:txBody>
                    <a:bodyPr/>
                    <a:p>
                      <a:pPr algn="r">
                        <a:spcAft>
                          <a:spcPts val="0"/>
                        </a:spcAft>
                      </a:pPr>
                      <a:r>
                        <a:rPr lang="en-US" sz="2800" kern="100">
                          <a:effectLst/>
                        </a:rPr>
                        <a:t>5</a:t>
                      </a:r>
                      <a:endParaRPr lang="en-US" sz="2800" kern="100">
                        <a:effectLst/>
                      </a:endParaRPr>
                    </a:p>
                  </a:txBody>
                  <a:tcPr marL="68580" marR="68580" marT="0" marB="0" anchor="ctr"/>
                </a:tc>
              </a:tr>
              <a:tr h="0">
                <a:tc>
                  <a:txBody>
                    <a:bodyPr/>
                    <a:p>
                      <a:pPr algn="l">
                        <a:spcAft>
                          <a:spcPts val="0"/>
                        </a:spcAft>
                      </a:pPr>
                      <a:r>
                        <a:rPr lang="zh-CN" sz="2400" kern="100">
                          <a:effectLst/>
                        </a:rPr>
                        <a:t>总距离</a:t>
                      </a:r>
                      <a:endParaRPr lang="zh-CN" sz="2400" kern="100">
                        <a:effectLst/>
                      </a:endParaRPr>
                    </a:p>
                  </a:txBody>
                  <a:tcPr marL="68580" marR="68580" marT="0" marB="0"/>
                </a:tc>
                <a:tc>
                  <a:txBody>
                    <a:bodyPr/>
                    <a:p>
                      <a:pPr algn="r">
                        <a:spcAft>
                          <a:spcPts val="0"/>
                        </a:spcAft>
                      </a:pPr>
                      <a:r>
                        <a:rPr lang="en-US" sz="2800" kern="100" dirty="0">
                          <a:effectLst/>
                        </a:rPr>
                        <a:t>144</a:t>
                      </a:r>
                      <a:endParaRPr lang="en-US" sz="2800" kern="100" dirty="0">
                        <a:effectLst/>
                      </a:endParaRPr>
                    </a:p>
                  </a:txBody>
                  <a:tcPr marL="68580" marR="68580" marT="0" marB="0" anchor="ctr"/>
                </a:tc>
              </a:tr>
            </a:tbl>
          </a:graphicData>
        </a:graphic>
      </p:graphicFrame>
    </p:spTree>
    <p:custDataLst>
      <p:tags r:id="rId2"/>
    </p:custData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807466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磁盘调度</a:t>
            </a:r>
            <a:r>
              <a:rPr lang="zh-CN" altLang="en-US" sz="2000" dirty="0">
                <a:latin typeface="华光魏体_CNKI" panose="02000500000000000000" charset="-122"/>
                <a:ea typeface="华光魏体_CNKI" panose="02000500000000000000" charset="-122"/>
                <a:sym typeface="+mn-ea"/>
              </a:rPr>
              <a:t>算法</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扫描算法（</a:t>
            </a:r>
            <a:r>
              <a:rPr kumimoji="1"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SCAN</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459740" y="2957195"/>
            <a:ext cx="4700905" cy="3823335"/>
          </a:xfrm>
          <a:prstGeom prst="rect">
            <a:avLst/>
          </a:prstGeom>
          <a:solidFill>
            <a:schemeClr val="accent2">
              <a:lumMod val="60000"/>
              <a:lumOff val="40000"/>
            </a:schemeClr>
          </a:solidFill>
        </p:spPr>
        <p:txBody>
          <a:bodyPr wrap="square" rtlCol="0" anchor="t">
            <a:spAutoFit/>
          </a:bodyPr>
          <a:p>
            <a:pPr marL="590550" indent="-533400">
              <a:lnSpc>
                <a:spcPct val="90000"/>
              </a:lnSpc>
              <a:buFont typeface="Wingdings" panose="05000000000000000000" charset="0"/>
              <a:buChar char="Ø"/>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它是对</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SSTF</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算法的改进，以防止老进程出现“</a:t>
            </a:r>
            <a:r>
              <a:rPr kumimoji="1"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饥饿</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”现象。</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590550" indent="-533400">
              <a:lnSpc>
                <a:spcPct val="90000"/>
              </a:lnSpc>
              <a:buFont typeface="Wingdings" panose="05000000000000000000" charset="0"/>
              <a:buChar char="Ø"/>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该算法不仅考虑到要访问的磁道与当前磁道之间的距离，更优先考虑的是磁头当前的移动方向。</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590550" indent="-533400">
              <a:lnSpc>
                <a:spcPct val="90000"/>
              </a:lnSpc>
              <a:buFont typeface="Wingdings" panose="05000000000000000000" charset="0"/>
              <a:buChar char="Ø"/>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例如，当磁头正在自里向外移动时，</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SCAN</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算法所考虑的下一个访问对象，应是要访问的磁道既在当前磁道之外，又是距离最近的。</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590550" indent="-533400">
              <a:lnSpc>
                <a:spcPct val="90000"/>
              </a:lnSpc>
              <a:buFont typeface="Wingdings" panose="05000000000000000000" charset="0"/>
              <a:buChar char="Ø"/>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这样自里向外地访问，直至再无更外的磁道需要访问时，才将磁头换向为自外向里移动。</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590550" indent="-533400">
              <a:lnSpc>
                <a:spcPct val="90000"/>
              </a:lnSpc>
              <a:buFont typeface="Wingdings" panose="05000000000000000000" charset="0"/>
              <a:buChar char="Ø"/>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由于该算法的磁头移动规律颇似电梯的运行，因而又常称之为“电梯调度算法”。</a:t>
            </a:r>
            <a:endParaRPr kumimoji="1"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1" name="文本框 10"/>
          <p:cNvSpPr txBox="1"/>
          <p:nvPr/>
        </p:nvSpPr>
        <p:spPr>
          <a:xfrm>
            <a:off x="5160645" y="1612900"/>
            <a:ext cx="2764790" cy="2676525"/>
          </a:xfrm>
          <a:prstGeom prst="rect">
            <a:avLst/>
          </a:prstGeom>
          <a:noFill/>
        </p:spPr>
        <p:txBody>
          <a:bodyPr wrap="square" rtlCol="0" anchor="t">
            <a:spAutoFit/>
          </a:bodyPr>
          <a:p>
            <a:pPr marL="342900" indent="-342900">
              <a:lnSpc>
                <a:spcPct val="120000"/>
              </a:lnSpc>
              <a:spcBef>
                <a:spcPts val="0"/>
              </a:spcBef>
              <a:spcAft>
                <a:spcPts val="0"/>
              </a:spcAft>
              <a:buFont typeface="Arial" panose="020B0604020202020204" pitchFamily="34" charset="0"/>
              <a:buChar char="•"/>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访问序列</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55</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58</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39</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18</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90</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160</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150</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38</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184</a:t>
            </a:r>
            <a:endParaRPr lang="en-US" altLang="zh-CN"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当前磁头位置：</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100</a:t>
            </a:r>
            <a:endParaRPr lang="en-US" altLang="zh-CN"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当前磁头方向：向磁道号</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增加</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的方向运动</a:t>
            </a:r>
            <a:endParaRPr lang="zh-CN"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12" name="表格 11"/>
          <p:cNvGraphicFramePr>
            <a:graphicFrameLocks noGrp="1"/>
          </p:cNvGraphicFramePr>
          <p:nvPr>
            <p:custDataLst>
              <p:tags r:id="rId1"/>
            </p:custDataLst>
          </p:nvPr>
        </p:nvGraphicFramePr>
        <p:xfrm>
          <a:off x="8015999" y="1875790"/>
          <a:ext cx="3504215" cy="4876800"/>
        </p:xfrm>
        <a:graphic>
          <a:graphicData uri="http://schemas.openxmlformats.org/drawingml/2006/table">
            <a:tbl>
              <a:tblPr firstRow="1" firstCol="1" bandRow="1">
                <a:tableStyleId>{A554F2FC-47F3-4EAF-B5D7-61143E9EB01A}</a:tableStyleId>
              </a:tblPr>
              <a:tblGrid>
                <a:gridCol w="1728449"/>
                <a:gridCol w="1775766"/>
              </a:tblGrid>
              <a:tr h="0">
                <a:tc>
                  <a:txBody>
                    <a:bodyPr/>
                    <a:p>
                      <a:pPr algn="l">
                        <a:spcAft>
                          <a:spcPts val="0"/>
                        </a:spcAft>
                      </a:pPr>
                      <a:r>
                        <a:rPr lang="zh-CN" sz="2400" kern="100" dirty="0">
                          <a:effectLst/>
                        </a:rPr>
                        <a:t>位置</a:t>
                      </a:r>
                      <a:endParaRPr lang="zh-CN" sz="2400" kern="100" dirty="0">
                        <a:effectLst/>
                      </a:endParaRPr>
                    </a:p>
                  </a:txBody>
                  <a:tcPr marL="68580" marR="68580" marT="0" marB="0"/>
                </a:tc>
                <a:tc>
                  <a:txBody>
                    <a:bodyPr/>
                    <a:p>
                      <a:pPr algn="l">
                        <a:spcAft>
                          <a:spcPts val="0"/>
                        </a:spcAft>
                      </a:pPr>
                      <a:r>
                        <a:rPr lang="zh-CN" sz="2400" kern="100" dirty="0">
                          <a:effectLst/>
                        </a:rPr>
                        <a:t>距离</a:t>
                      </a:r>
                      <a:endParaRPr lang="zh-CN" sz="2400" kern="100" dirty="0">
                        <a:effectLst/>
                      </a:endParaRPr>
                    </a:p>
                  </a:txBody>
                  <a:tcPr marL="68580" marR="68580" marT="0" marB="0"/>
                </a:tc>
              </a:tr>
              <a:tr h="0">
                <a:tc>
                  <a:txBody>
                    <a:bodyPr/>
                    <a:p>
                      <a:pPr algn="l">
                        <a:spcAft>
                          <a:spcPts val="0"/>
                        </a:spcAft>
                      </a:pPr>
                      <a:r>
                        <a:rPr lang="en-US" altLang="zh-CN" sz="2400" kern="100" dirty="0">
                          <a:effectLst/>
                        </a:rPr>
                        <a:t>150</a:t>
                      </a:r>
                      <a:endParaRPr lang="en-US" altLang="zh-CN" sz="2400" kern="100" dirty="0">
                        <a:effectLst/>
                      </a:endParaRPr>
                    </a:p>
                  </a:txBody>
                  <a:tcPr marL="68580" marR="68580" marT="0" marB="0"/>
                </a:tc>
                <a:tc>
                  <a:txBody>
                    <a:bodyPr/>
                    <a:p>
                      <a:pPr algn="r">
                        <a:spcAft>
                          <a:spcPts val="0"/>
                        </a:spcAft>
                      </a:pPr>
                      <a:r>
                        <a:rPr lang="en-US" altLang="zh-CN" sz="2400" kern="100" dirty="0">
                          <a:effectLst/>
                        </a:rPr>
                        <a:t>50</a:t>
                      </a:r>
                      <a:endParaRPr lang="en-US" altLang="zh-CN" sz="2400" kern="100" dirty="0">
                        <a:effectLst/>
                      </a:endParaRPr>
                    </a:p>
                  </a:txBody>
                  <a:tcPr marL="68580" marR="68580" marT="0" marB="0" anchor="ctr"/>
                </a:tc>
              </a:tr>
              <a:tr h="0">
                <a:tc>
                  <a:txBody>
                    <a:bodyPr/>
                    <a:p>
                      <a:pPr algn="l">
                        <a:spcAft>
                          <a:spcPts val="0"/>
                        </a:spcAft>
                      </a:pPr>
                      <a:r>
                        <a:rPr lang="en-US" altLang="zh-CN" sz="2400" kern="100" dirty="0">
                          <a:effectLst/>
                        </a:rPr>
                        <a:t>160</a:t>
                      </a:r>
                      <a:endParaRPr lang="en-US" altLang="zh-CN" sz="2400" kern="100" dirty="0">
                        <a:effectLst/>
                      </a:endParaRPr>
                    </a:p>
                  </a:txBody>
                  <a:tcPr marL="68580" marR="68580" marT="0" marB="0"/>
                </a:tc>
                <a:tc>
                  <a:txBody>
                    <a:bodyPr/>
                    <a:p>
                      <a:pPr algn="r">
                        <a:spcAft>
                          <a:spcPts val="0"/>
                        </a:spcAft>
                      </a:pPr>
                      <a:r>
                        <a:rPr lang="en-US" altLang="zh-CN" sz="2800" kern="100" dirty="0">
                          <a:effectLst/>
                        </a:rPr>
                        <a:t>10</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184</a:t>
                      </a:r>
                      <a:endParaRPr lang="en-US" altLang="zh-CN" sz="2400" kern="100" dirty="0">
                        <a:effectLst/>
                      </a:endParaRPr>
                    </a:p>
                  </a:txBody>
                  <a:tcPr marL="68580" marR="68580" marT="0" marB="0"/>
                </a:tc>
                <a:tc>
                  <a:txBody>
                    <a:bodyPr/>
                    <a:p>
                      <a:pPr algn="r">
                        <a:spcAft>
                          <a:spcPts val="0"/>
                        </a:spcAft>
                      </a:pPr>
                      <a:r>
                        <a:rPr lang="en-US" altLang="zh-CN" sz="2800" kern="100" dirty="0">
                          <a:effectLst/>
                        </a:rPr>
                        <a:t>24</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90</a:t>
                      </a:r>
                      <a:endParaRPr lang="en-US" altLang="zh-CN" sz="2400" kern="100" dirty="0">
                        <a:effectLst/>
                      </a:endParaRPr>
                    </a:p>
                  </a:txBody>
                  <a:tcPr marL="68580" marR="68580" marT="0" marB="0"/>
                </a:tc>
                <a:tc>
                  <a:txBody>
                    <a:bodyPr/>
                    <a:p>
                      <a:pPr algn="r">
                        <a:spcAft>
                          <a:spcPts val="0"/>
                        </a:spcAft>
                      </a:pPr>
                      <a:r>
                        <a:rPr lang="en-US" altLang="zh-CN" sz="2800" kern="100" dirty="0">
                          <a:effectLst/>
                        </a:rPr>
                        <a:t>94</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58</a:t>
                      </a:r>
                      <a:endParaRPr lang="en-US" altLang="zh-CN" sz="2400" kern="100" dirty="0">
                        <a:effectLst/>
                      </a:endParaRPr>
                    </a:p>
                  </a:txBody>
                  <a:tcPr marL="68580" marR="68580" marT="0" marB="0"/>
                </a:tc>
                <a:tc>
                  <a:txBody>
                    <a:bodyPr/>
                    <a:p>
                      <a:pPr algn="r">
                        <a:spcAft>
                          <a:spcPts val="0"/>
                        </a:spcAft>
                      </a:pPr>
                      <a:r>
                        <a:rPr lang="en-US" altLang="zh-CN" sz="2800" kern="100" dirty="0">
                          <a:effectLst/>
                        </a:rPr>
                        <a:t>32</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55</a:t>
                      </a:r>
                      <a:endParaRPr lang="en-US" altLang="zh-CN" sz="2400" kern="100" dirty="0">
                        <a:effectLst/>
                      </a:endParaRPr>
                    </a:p>
                  </a:txBody>
                  <a:tcPr marL="68580" marR="68580" marT="0" marB="0"/>
                </a:tc>
                <a:tc>
                  <a:txBody>
                    <a:bodyPr/>
                    <a:p>
                      <a:pPr algn="r">
                        <a:spcAft>
                          <a:spcPts val="0"/>
                        </a:spcAft>
                      </a:pPr>
                      <a:r>
                        <a:rPr lang="en-US" altLang="zh-CN" sz="2800" kern="100" dirty="0">
                          <a:effectLst/>
                        </a:rPr>
                        <a:t>3</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39</a:t>
                      </a:r>
                      <a:endParaRPr lang="en-US" altLang="zh-CN" sz="2400" kern="100" dirty="0">
                        <a:effectLst/>
                      </a:endParaRPr>
                    </a:p>
                  </a:txBody>
                  <a:tcPr marL="68580" marR="68580" marT="0" marB="0"/>
                </a:tc>
                <a:tc>
                  <a:txBody>
                    <a:bodyPr/>
                    <a:p>
                      <a:pPr algn="r">
                        <a:spcAft>
                          <a:spcPts val="0"/>
                        </a:spcAft>
                      </a:pPr>
                      <a:r>
                        <a:rPr lang="en-US" altLang="zh-CN" sz="2800" kern="100" dirty="0">
                          <a:effectLst/>
                        </a:rPr>
                        <a:t>16</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38</a:t>
                      </a:r>
                      <a:endParaRPr lang="en-US" altLang="zh-CN" sz="2400" kern="100" dirty="0">
                        <a:effectLst/>
                      </a:endParaRPr>
                    </a:p>
                  </a:txBody>
                  <a:tcPr marL="68580" marR="68580" marT="0" marB="0"/>
                </a:tc>
                <a:tc>
                  <a:txBody>
                    <a:bodyPr/>
                    <a:p>
                      <a:pPr algn="r">
                        <a:spcAft>
                          <a:spcPts val="0"/>
                        </a:spcAft>
                      </a:pPr>
                      <a:r>
                        <a:rPr lang="en-US" altLang="zh-CN" sz="2800" kern="100" dirty="0">
                          <a:effectLst/>
                        </a:rPr>
                        <a:t>1</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18</a:t>
                      </a:r>
                      <a:endParaRPr lang="en-US" altLang="zh-CN" sz="2400" kern="100" dirty="0">
                        <a:effectLst/>
                      </a:endParaRPr>
                    </a:p>
                  </a:txBody>
                  <a:tcPr marL="68580" marR="68580" marT="0" marB="0"/>
                </a:tc>
                <a:tc>
                  <a:txBody>
                    <a:bodyPr/>
                    <a:p>
                      <a:pPr algn="r">
                        <a:spcAft>
                          <a:spcPts val="0"/>
                        </a:spcAft>
                      </a:pPr>
                      <a:r>
                        <a:rPr lang="en-US" altLang="zh-CN" sz="2800" kern="100" dirty="0">
                          <a:effectLst/>
                        </a:rPr>
                        <a:t>20</a:t>
                      </a:r>
                      <a:endParaRPr lang="en-US" altLang="zh-CN" sz="2800" kern="100" dirty="0">
                        <a:effectLst/>
                      </a:endParaRPr>
                    </a:p>
                  </a:txBody>
                  <a:tcPr marL="68580" marR="68580" marT="0" marB="0" anchor="ctr"/>
                </a:tc>
              </a:tr>
              <a:tr h="0">
                <a:tc>
                  <a:txBody>
                    <a:bodyPr/>
                    <a:p>
                      <a:pPr algn="l">
                        <a:spcAft>
                          <a:spcPts val="0"/>
                        </a:spcAft>
                      </a:pPr>
                      <a:r>
                        <a:rPr lang="zh-CN" altLang="en-US" sz="2400" kern="100" dirty="0">
                          <a:effectLst/>
                        </a:rPr>
                        <a:t>平均寻道长度</a:t>
                      </a:r>
                      <a:endParaRPr lang="zh-CN" altLang="en-US" sz="2400" kern="100" dirty="0">
                        <a:effectLst/>
                      </a:endParaRPr>
                    </a:p>
                  </a:txBody>
                  <a:tcPr marL="68580" marR="68580" marT="0" marB="0"/>
                </a:tc>
                <a:tc>
                  <a:txBody>
                    <a:bodyPr/>
                    <a:p>
                      <a:pPr algn="r">
                        <a:spcAft>
                          <a:spcPts val="0"/>
                        </a:spcAft>
                      </a:pPr>
                      <a:r>
                        <a:rPr lang="en-US" altLang="zh-CN" sz="2800" kern="100" dirty="0">
                          <a:effectLst/>
                        </a:rPr>
                        <a:t>27.8</a:t>
                      </a:r>
                      <a:endParaRPr lang="en-US" altLang="zh-CN" sz="2800" kern="100" dirty="0">
                        <a:effectLst/>
                      </a:endParaRPr>
                    </a:p>
                  </a:txBody>
                  <a:tcPr marL="68580" marR="68580" marT="0" marB="0" anchor="ctr"/>
                </a:tc>
              </a:tr>
            </a:tbl>
          </a:graphicData>
        </a:graphic>
      </p:graphicFrame>
      <p:sp>
        <p:nvSpPr>
          <p:cNvPr id="26" name="矩形 25"/>
          <p:cNvSpPr/>
          <p:nvPr/>
        </p:nvSpPr>
        <p:spPr>
          <a:xfrm>
            <a:off x="8071066" y="225503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8071066" y="267930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8071066" y="310356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nvSpPr>
        <p:spPr>
          <a:xfrm>
            <a:off x="8071066" y="352783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8071066" y="395209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p:nvSpPr>
        <p:spPr>
          <a:xfrm>
            <a:off x="8071066" y="437636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nvSpPr>
        <p:spPr>
          <a:xfrm>
            <a:off x="8071066" y="480062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nvSpPr>
        <p:spPr>
          <a:xfrm>
            <a:off x="8071066" y="522489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nvSpPr>
        <p:spPr>
          <a:xfrm>
            <a:off x="8071066" y="564915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a:off x="8071066" y="6073418"/>
            <a:ext cx="3606229" cy="523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0"/>
                                        </p:tgtEl>
                                      </p:cBhvr>
                                    </p:animEffect>
                                    <p:set>
                                      <p:cBhvr>
                                        <p:cTn id="32" dur="1" fill="hold">
                                          <p:stCondLst>
                                            <p:cond delay="499"/>
                                          </p:stCondLst>
                                        </p:cTn>
                                        <p:tgtEl>
                                          <p:spTgt spid="3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31"/>
                                        </p:tgtEl>
                                      </p:cBhvr>
                                    </p:animEffect>
                                    <p:set>
                                      <p:cBhvr>
                                        <p:cTn id="37" dur="1" fill="hold">
                                          <p:stCondLst>
                                            <p:cond delay="499"/>
                                          </p:stCondLst>
                                        </p:cTn>
                                        <p:tgtEl>
                                          <p:spTgt spid="3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33"/>
                                        </p:tgtEl>
                                      </p:cBhvr>
                                    </p:animEffect>
                                    <p:set>
                                      <p:cBhvr>
                                        <p:cTn id="47" dur="1" fill="hold">
                                          <p:stCondLst>
                                            <p:cond delay="499"/>
                                          </p:stCondLst>
                                        </p:cTn>
                                        <p:tgtEl>
                                          <p:spTgt spid="3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34"/>
                                        </p:tgtEl>
                                      </p:cBhvr>
                                    </p:animEffect>
                                    <p:set>
                                      <p:cBhvr>
                                        <p:cTn id="52" dur="1" fill="hold">
                                          <p:stCondLst>
                                            <p:cond delay="499"/>
                                          </p:stCondLst>
                                        </p:cTn>
                                        <p:tgtEl>
                                          <p:spTgt spid="3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35"/>
                                        </p:tgtEl>
                                      </p:cBhvr>
                                    </p:animEffect>
                                    <p:set>
                                      <p:cBhvr>
                                        <p:cTn id="5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807466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磁盘调度</a:t>
            </a:r>
            <a:r>
              <a:rPr lang="zh-CN" altLang="en-US" sz="2000" dirty="0">
                <a:latin typeface="华光魏体_CNKI" panose="02000500000000000000" charset="-122"/>
                <a:ea typeface="华光魏体_CNKI" panose="02000500000000000000" charset="-122"/>
                <a:sym typeface="+mn-ea"/>
              </a:rPr>
              <a:t>算法</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扫描算法（</a:t>
            </a:r>
            <a:r>
              <a:rPr kumimoji="1"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SCAN</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459740" y="2957195"/>
            <a:ext cx="4700905" cy="3025140"/>
          </a:xfrm>
          <a:prstGeom prst="rect">
            <a:avLst/>
          </a:prstGeom>
          <a:solidFill>
            <a:schemeClr val="accent4">
              <a:lumMod val="40000"/>
              <a:lumOff val="60000"/>
            </a:schemeClr>
          </a:solidFill>
        </p:spPr>
        <p:txBody>
          <a:bodyPr wrap="square" rtlCol="0" anchor="t">
            <a:spAutoFit/>
          </a:bodyPr>
          <a:p>
            <a:pPr marL="57150" indent="0">
              <a:lnSpc>
                <a:spcPct val="90000"/>
              </a:lnSpc>
              <a:buNone/>
            </a:pP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SCAN</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算法既能获得较好的寻道性能，又能防止“饥饿”现象，故被广泛用于大、中、小型机器和网络中的磁盘调度。</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57150" indent="0">
              <a:lnSpc>
                <a:spcPct val="90000"/>
              </a:lnSpc>
              <a:buNone/>
            </a:pPr>
            <a:r>
              <a:rPr kumimoji="1" lang="zh-CN" altLang="en-US" dirty="0">
                <a:solidFill>
                  <a:srgbClr val="0033CC"/>
                </a:solidFill>
                <a:latin typeface="华光魏体_CNKI" panose="02000500000000000000" charset="-122"/>
                <a:ea typeface="华光魏体_CNKI" panose="02000500000000000000" charset="-122"/>
                <a:cs typeface="华光魏体_CNKI" panose="02000500000000000000" charset="-122"/>
                <a:sym typeface="+mn-ea"/>
              </a:rPr>
              <a:t>但</a:t>
            </a:r>
            <a:r>
              <a:rPr kumimoji="1" lang="en-US" altLang="zh-CN" dirty="0">
                <a:solidFill>
                  <a:srgbClr val="0033CC"/>
                </a:solidFill>
                <a:latin typeface="华光魏体_CNKI" panose="02000500000000000000" charset="-122"/>
                <a:ea typeface="华光魏体_CNKI" panose="02000500000000000000" charset="-122"/>
                <a:cs typeface="华光魏体_CNKI" panose="02000500000000000000" charset="-122"/>
                <a:sym typeface="+mn-ea"/>
              </a:rPr>
              <a:t>SCAN</a:t>
            </a:r>
            <a:r>
              <a:rPr kumimoji="1" lang="zh-CN" altLang="en-US" dirty="0">
                <a:solidFill>
                  <a:srgbClr val="0033CC"/>
                </a:solidFill>
                <a:latin typeface="华光魏体_CNKI" panose="02000500000000000000" charset="-122"/>
                <a:ea typeface="华光魏体_CNKI" panose="02000500000000000000" charset="-122"/>
                <a:cs typeface="华光魏体_CNKI" panose="02000500000000000000" charset="-122"/>
                <a:sym typeface="+mn-ea"/>
              </a:rPr>
              <a:t>也存在这样的问题：</a:t>
            </a:r>
            <a:endParaRPr kumimoji="1" lang="zh-CN" altLang="en-US" dirty="0">
              <a:solidFill>
                <a:srgbClr val="0033CC"/>
              </a:solidFill>
              <a:latin typeface="华光魏体_CNKI" panose="02000500000000000000" charset="-122"/>
              <a:ea typeface="华光魏体_CNKI" panose="02000500000000000000" charset="-122"/>
              <a:cs typeface="华光魏体_CNKI" panose="02000500000000000000" charset="-122"/>
            </a:endParaRPr>
          </a:p>
          <a:p>
            <a:pPr marL="742950" lvl="1" indent="-285750">
              <a:buFont typeface="Arial" panose="020B0604020202020204" pitchFamily="34" charset="0"/>
              <a:buChar char="•"/>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假设当磁头刚从里向外移动而越过了某一磁道时，恰好又有一进程请求访问此磁道。</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742950" lvl="1" indent="-285750">
              <a:buFont typeface="Arial" panose="020B0604020202020204" pitchFamily="34" charset="0"/>
              <a:buChar char="•"/>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这时，磁头继续从里向外，而该进程必须等待，等磁头再次从外向里扫描时，该进程的请求才可能得到处理，致使该进程的请求被大大推迟。</a:t>
            </a:r>
            <a:endParaRPr kumimoji="1"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1" name="文本框 10"/>
          <p:cNvSpPr txBox="1"/>
          <p:nvPr/>
        </p:nvSpPr>
        <p:spPr>
          <a:xfrm>
            <a:off x="5160645" y="1612900"/>
            <a:ext cx="2764790" cy="2676525"/>
          </a:xfrm>
          <a:prstGeom prst="rect">
            <a:avLst/>
          </a:prstGeom>
          <a:noFill/>
        </p:spPr>
        <p:txBody>
          <a:bodyPr wrap="square" rtlCol="0" anchor="t">
            <a:spAutoFit/>
          </a:bodyPr>
          <a:p>
            <a:pPr marL="342900" indent="-342900">
              <a:lnSpc>
                <a:spcPct val="120000"/>
              </a:lnSpc>
              <a:spcBef>
                <a:spcPts val="0"/>
              </a:spcBef>
              <a:spcAft>
                <a:spcPts val="0"/>
              </a:spcAft>
              <a:buFont typeface="Arial" panose="020B0604020202020204" pitchFamily="34" charset="0"/>
              <a:buChar char="•"/>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访问序列</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55</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58</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39</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18</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90</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160</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150</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38</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184</a:t>
            </a:r>
            <a:endParaRPr lang="en-US" altLang="zh-CN"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当前磁头位置：</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100</a:t>
            </a:r>
            <a:endParaRPr lang="en-US" altLang="zh-CN"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当前磁头方向：向磁道号</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增加</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的方向运动</a:t>
            </a:r>
            <a:endParaRPr lang="zh-CN"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12" name="表格 11"/>
          <p:cNvGraphicFramePr>
            <a:graphicFrameLocks noGrp="1"/>
          </p:cNvGraphicFramePr>
          <p:nvPr>
            <p:custDataLst>
              <p:tags r:id="rId1"/>
            </p:custDataLst>
          </p:nvPr>
        </p:nvGraphicFramePr>
        <p:xfrm>
          <a:off x="8015999" y="1875790"/>
          <a:ext cx="3504215" cy="4876800"/>
        </p:xfrm>
        <a:graphic>
          <a:graphicData uri="http://schemas.openxmlformats.org/drawingml/2006/table">
            <a:tbl>
              <a:tblPr firstRow="1" firstCol="1" bandRow="1">
                <a:tableStyleId>{A554F2FC-47F3-4EAF-B5D7-61143E9EB01A}</a:tableStyleId>
              </a:tblPr>
              <a:tblGrid>
                <a:gridCol w="1728449"/>
                <a:gridCol w="1775766"/>
              </a:tblGrid>
              <a:tr h="0">
                <a:tc>
                  <a:txBody>
                    <a:bodyPr/>
                    <a:p>
                      <a:pPr algn="l">
                        <a:spcAft>
                          <a:spcPts val="0"/>
                        </a:spcAft>
                      </a:pPr>
                      <a:r>
                        <a:rPr lang="zh-CN" sz="2400" kern="100" dirty="0">
                          <a:effectLst/>
                        </a:rPr>
                        <a:t>位置</a:t>
                      </a:r>
                      <a:endParaRPr lang="zh-CN" sz="2400" kern="100" dirty="0">
                        <a:effectLst/>
                      </a:endParaRPr>
                    </a:p>
                  </a:txBody>
                  <a:tcPr marL="68580" marR="68580" marT="0" marB="0"/>
                </a:tc>
                <a:tc>
                  <a:txBody>
                    <a:bodyPr/>
                    <a:p>
                      <a:pPr algn="l">
                        <a:spcAft>
                          <a:spcPts val="0"/>
                        </a:spcAft>
                      </a:pPr>
                      <a:r>
                        <a:rPr lang="zh-CN" sz="2400" kern="100" dirty="0">
                          <a:effectLst/>
                        </a:rPr>
                        <a:t>距离</a:t>
                      </a:r>
                      <a:endParaRPr lang="zh-CN" sz="2400" kern="100" dirty="0">
                        <a:effectLst/>
                      </a:endParaRPr>
                    </a:p>
                  </a:txBody>
                  <a:tcPr marL="68580" marR="68580" marT="0" marB="0"/>
                </a:tc>
              </a:tr>
              <a:tr h="0">
                <a:tc>
                  <a:txBody>
                    <a:bodyPr/>
                    <a:p>
                      <a:pPr algn="l">
                        <a:spcAft>
                          <a:spcPts val="0"/>
                        </a:spcAft>
                      </a:pPr>
                      <a:r>
                        <a:rPr lang="en-US" altLang="zh-CN" sz="2400" kern="100" dirty="0">
                          <a:effectLst/>
                        </a:rPr>
                        <a:t>150</a:t>
                      </a:r>
                      <a:endParaRPr lang="en-US" altLang="zh-CN" sz="2400" kern="100" dirty="0">
                        <a:effectLst/>
                      </a:endParaRPr>
                    </a:p>
                  </a:txBody>
                  <a:tcPr marL="68580" marR="68580" marT="0" marB="0"/>
                </a:tc>
                <a:tc>
                  <a:txBody>
                    <a:bodyPr/>
                    <a:p>
                      <a:pPr algn="r">
                        <a:spcAft>
                          <a:spcPts val="0"/>
                        </a:spcAft>
                      </a:pPr>
                      <a:r>
                        <a:rPr lang="en-US" altLang="zh-CN" sz="2400" kern="100" dirty="0">
                          <a:effectLst/>
                        </a:rPr>
                        <a:t>50</a:t>
                      </a:r>
                      <a:endParaRPr lang="en-US" altLang="zh-CN" sz="2400" kern="100" dirty="0">
                        <a:effectLst/>
                      </a:endParaRPr>
                    </a:p>
                  </a:txBody>
                  <a:tcPr marL="68580" marR="68580" marT="0" marB="0" anchor="ctr"/>
                </a:tc>
              </a:tr>
              <a:tr h="0">
                <a:tc>
                  <a:txBody>
                    <a:bodyPr/>
                    <a:p>
                      <a:pPr algn="l">
                        <a:spcAft>
                          <a:spcPts val="0"/>
                        </a:spcAft>
                      </a:pPr>
                      <a:r>
                        <a:rPr lang="en-US" altLang="zh-CN" sz="2400" kern="100" dirty="0">
                          <a:effectLst/>
                        </a:rPr>
                        <a:t>160</a:t>
                      </a:r>
                      <a:endParaRPr lang="en-US" altLang="zh-CN" sz="2400" kern="100" dirty="0">
                        <a:effectLst/>
                      </a:endParaRPr>
                    </a:p>
                  </a:txBody>
                  <a:tcPr marL="68580" marR="68580" marT="0" marB="0"/>
                </a:tc>
                <a:tc>
                  <a:txBody>
                    <a:bodyPr/>
                    <a:p>
                      <a:pPr algn="r">
                        <a:spcAft>
                          <a:spcPts val="0"/>
                        </a:spcAft>
                      </a:pPr>
                      <a:r>
                        <a:rPr lang="en-US" altLang="zh-CN" sz="2800" kern="100" dirty="0">
                          <a:effectLst/>
                        </a:rPr>
                        <a:t>10</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184</a:t>
                      </a:r>
                      <a:endParaRPr lang="en-US" altLang="zh-CN" sz="2400" kern="100" dirty="0">
                        <a:effectLst/>
                      </a:endParaRPr>
                    </a:p>
                  </a:txBody>
                  <a:tcPr marL="68580" marR="68580" marT="0" marB="0"/>
                </a:tc>
                <a:tc>
                  <a:txBody>
                    <a:bodyPr/>
                    <a:p>
                      <a:pPr algn="r">
                        <a:spcAft>
                          <a:spcPts val="0"/>
                        </a:spcAft>
                      </a:pPr>
                      <a:r>
                        <a:rPr lang="en-US" altLang="zh-CN" sz="2800" kern="100" dirty="0">
                          <a:effectLst/>
                        </a:rPr>
                        <a:t>24</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90</a:t>
                      </a:r>
                      <a:endParaRPr lang="en-US" altLang="zh-CN" sz="2400" kern="100" dirty="0">
                        <a:effectLst/>
                      </a:endParaRPr>
                    </a:p>
                  </a:txBody>
                  <a:tcPr marL="68580" marR="68580" marT="0" marB="0"/>
                </a:tc>
                <a:tc>
                  <a:txBody>
                    <a:bodyPr/>
                    <a:p>
                      <a:pPr algn="r">
                        <a:spcAft>
                          <a:spcPts val="0"/>
                        </a:spcAft>
                      </a:pPr>
                      <a:r>
                        <a:rPr lang="en-US" altLang="zh-CN" sz="2800" kern="100" dirty="0">
                          <a:effectLst/>
                        </a:rPr>
                        <a:t>94</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58</a:t>
                      </a:r>
                      <a:endParaRPr lang="en-US" altLang="zh-CN" sz="2400" kern="100" dirty="0">
                        <a:effectLst/>
                      </a:endParaRPr>
                    </a:p>
                  </a:txBody>
                  <a:tcPr marL="68580" marR="68580" marT="0" marB="0"/>
                </a:tc>
                <a:tc>
                  <a:txBody>
                    <a:bodyPr/>
                    <a:p>
                      <a:pPr algn="r">
                        <a:spcAft>
                          <a:spcPts val="0"/>
                        </a:spcAft>
                      </a:pPr>
                      <a:r>
                        <a:rPr lang="en-US" altLang="zh-CN" sz="2800" kern="100" dirty="0">
                          <a:effectLst/>
                        </a:rPr>
                        <a:t>32</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55</a:t>
                      </a:r>
                      <a:endParaRPr lang="en-US" altLang="zh-CN" sz="2400" kern="100" dirty="0">
                        <a:effectLst/>
                      </a:endParaRPr>
                    </a:p>
                  </a:txBody>
                  <a:tcPr marL="68580" marR="68580" marT="0" marB="0"/>
                </a:tc>
                <a:tc>
                  <a:txBody>
                    <a:bodyPr/>
                    <a:p>
                      <a:pPr algn="r">
                        <a:spcAft>
                          <a:spcPts val="0"/>
                        </a:spcAft>
                      </a:pPr>
                      <a:r>
                        <a:rPr lang="en-US" altLang="zh-CN" sz="2800" kern="100" dirty="0">
                          <a:effectLst/>
                        </a:rPr>
                        <a:t>3</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39</a:t>
                      </a:r>
                      <a:endParaRPr lang="en-US" altLang="zh-CN" sz="2400" kern="100" dirty="0">
                        <a:effectLst/>
                      </a:endParaRPr>
                    </a:p>
                  </a:txBody>
                  <a:tcPr marL="68580" marR="68580" marT="0" marB="0"/>
                </a:tc>
                <a:tc>
                  <a:txBody>
                    <a:bodyPr/>
                    <a:p>
                      <a:pPr algn="r">
                        <a:spcAft>
                          <a:spcPts val="0"/>
                        </a:spcAft>
                      </a:pPr>
                      <a:r>
                        <a:rPr lang="en-US" altLang="zh-CN" sz="2800" kern="100" dirty="0">
                          <a:effectLst/>
                        </a:rPr>
                        <a:t>16</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38</a:t>
                      </a:r>
                      <a:endParaRPr lang="en-US" altLang="zh-CN" sz="2400" kern="100" dirty="0">
                        <a:effectLst/>
                      </a:endParaRPr>
                    </a:p>
                  </a:txBody>
                  <a:tcPr marL="68580" marR="68580" marT="0" marB="0"/>
                </a:tc>
                <a:tc>
                  <a:txBody>
                    <a:bodyPr/>
                    <a:p>
                      <a:pPr algn="r">
                        <a:spcAft>
                          <a:spcPts val="0"/>
                        </a:spcAft>
                      </a:pPr>
                      <a:r>
                        <a:rPr lang="en-US" altLang="zh-CN" sz="2800" kern="100" dirty="0">
                          <a:effectLst/>
                        </a:rPr>
                        <a:t>1</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18</a:t>
                      </a:r>
                      <a:endParaRPr lang="en-US" altLang="zh-CN" sz="2400" kern="100" dirty="0">
                        <a:effectLst/>
                      </a:endParaRPr>
                    </a:p>
                  </a:txBody>
                  <a:tcPr marL="68580" marR="68580" marT="0" marB="0"/>
                </a:tc>
                <a:tc>
                  <a:txBody>
                    <a:bodyPr/>
                    <a:p>
                      <a:pPr algn="r">
                        <a:spcAft>
                          <a:spcPts val="0"/>
                        </a:spcAft>
                      </a:pPr>
                      <a:r>
                        <a:rPr lang="en-US" altLang="zh-CN" sz="2800" kern="100" dirty="0">
                          <a:effectLst/>
                        </a:rPr>
                        <a:t>20</a:t>
                      </a:r>
                      <a:endParaRPr lang="en-US" altLang="zh-CN" sz="2800" kern="100" dirty="0">
                        <a:effectLst/>
                      </a:endParaRPr>
                    </a:p>
                  </a:txBody>
                  <a:tcPr marL="68580" marR="68580" marT="0" marB="0" anchor="ctr"/>
                </a:tc>
              </a:tr>
              <a:tr h="0">
                <a:tc>
                  <a:txBody>
                    <a:bodyPr/>
                    <a:p>
                      <a:pPr algn="l">
                        <a:spcAft>
                          <a:spcPts val="0"/>
                        </a:spcAft>
                      </a:pPr>
                      <a:r>
                        <a:rPr lang="zh-CN" altLang="en-US" sz="2400" kern="100" dirty="0">
                          <a:effectLst/>
                        </a:rPr>
                        <a:t>平均寻道长度</a:t>
                      </a:r>
                      <a:endParaRPr lang="zh-CN" altLang="en-US" sz="2400" kern="100" dirty="0">
                        <a:effectLst/>
                      </a:endParaRPr>
                    </a:p>
                  </a:txBody>
                  <a:tcPr marL="68580" marR="68580" marT="0" marB="0"/>
                </a:tc>
                <a:tc>
                  <a:txBody>
                    <a:bodyPr/>
                    <a:p>
                      <a:pPr algn="r">
                        <a:spcAft>
                          <a:spcPts val="0"/>
                        </a:spcAft>
                      </a:pPr>
                      <a:r>
                        <a:rPr lang="en-US" altLang="zh-CN" sz="2800" kern="100" dirty="0">
                          <a:effectLst/>
                        </a:rPr>
                        <a:t>27.8</a:t>
                      </a:r>
                      <a:endParaRPr lang="en-US" altLang="zh-CN" sz="2800" kern="100" dirty="0">
                        <a:effectLst/>
                      </a:endParaRPr>
                    </a:p>
                  </a:txBody>
                  <a:tcPr marL="68580" marR="68580" marT="0" marB="0" anchor="ctr"/>
                </a:tc>
              </a:tr>
            </a:tbl>
          </a:graphicData>
        </a:graphic>
      </p:graphicFrame>
    </p:spTree>
    <p:custDataLst>
      <p:tags r:id="rId2"/>
    </p:custData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807466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000" dirty="0">
                <a:latin typeface="华光魏体_CNKI" panose="02000500000000000000" charset="-122"/>
                <a:ea typeface="华光魏体_CNKI" panose="02000500000000000000" charset="-122"/>
                <a:sym typeface="+mn-ea"/>
              </a:rPr>
              <a:t>磁盘调度</a:t>
            </a:r>
            <a:r>
              <a:rPr lang="zh-CN" altLang="en-US" sz="2000" dirty="0">
                <a:latin typeface="华光魏体_CNKI" panose="02000500000000000000" charset="-122"/>
                <a:ea typeface="华光魏体_CNKI" panose="02000500000000000000" charset="-122"/>
                <a:sym typeface="+mn-ea"/>
              </a:rPr>
              <a:t>算法</a:t>
            </a:r>
            <a:endParaRPr lang="zh-CN" altLang="en-US" sz="2000" dirty="0">
              <a:latin typeface="华光魏体_CNKI" panose="02000500000000000000" charset="-122"/>
              <a:ea typeface="华光魏体_CNKI" panose="02000500000000000000" charset="-122"/>
              <a:sym typeface="+mn-ea"/>
            </a:endParaRPr>
          </a:p>
          <a:p>
            <a:pPr marL="342900" indent="-342900">
              <a:lnSpc>
                <a:spcPct val="150000"/>
              </a:lnSpc>
              <a:buFont typeface="Wingdings" panose="05000000000000000000" charset="0"/>
              <a:buChar char="Ø"/>
            </a:pP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循环扫描算法（</a:t>
            </a:r>
            <a:r>
              <a:rPr kumimoji="1"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CSCAN</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6.8 </a:t>
            </a:r>
            <a:r>
              <a:rPr lang="zh-CN" altLang="en-US" sz="4400">
                <a:latin typeface="华光魏体_CNKI" panose="02000500000000000000" charset="-122"/>
                <a:ea typeface="华光魏体_CNKI" panose="02000500000000000000" charset="-122"/>
              </a:rPr>
              <a:t>磁盘存储器的性能</a:t>
            </a:r>
            <a:r>
              <a:rPr lang="zh-CN" altLang="en-US" sz="4400">
                <a:latin typeface="华光魏体_CNKI" panose="02000500000000000000" charset="-122"/>
                <a:ea typeface="华光魏体_CNKI" panose="02000500000000000000" charset="-122"/>
              </a:rPr>
              <a:t>和调度</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459740" y="2957195"/>
            <a:ext cx="4046855" cy="2580005"/>
          </a:xfrm>
          <a:prstGeom prst="rect">
            <a:avLst/>
          </a:prstGeom>
          <a:solidFill>
            <a:schemeClr val="accent2">
              <a:lumMod val="60000"/>
              <a:lumOff val="40000"/>
            </a:schemeClr>
          </a:solidFill>
        </p:spPr>
        <p:txBody>
          <a:bodyPr wrap="square" rtlCol="0" anchor="t">
            <a:noAutofit/>
          </a:bodyPr>
          <a:p>
            <a:pPr marL="342900" indent="-285750">
              <a:lnSpc>
                <a:spcPct val="120000"/>
              </a:lnSpc>
              <a:spcBef>
                <a:spcPts val="0"/>
              </a:spcBef>
              <a:spcAft>
                <a:spcPts val="0"/>
              </a:spcAft>
              <a:buFont typeface="Wingdings" panose="05000000000000000000" charset="0"/>
              <a:buChar char="Ø"/>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为减少</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SCAN</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算法造成的这种延迟，</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CSCAN</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算法规定磁头只做单向移动。</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342900" indent="-285750">
              <a:lnSpc>
                <a:spcPct val="120000"/>
              </a:lnSpc>
              <a:spcBef>
                <a:spcPts val="0"/>
              </a:spcBef>
              <a:spcAft>
                <a:spcPts val="0"/>
              </a:spcAft>
              <a:buFont typeface="Wingdings" panose="05000000000000000000" charset="0"/>
              <a:buChar char="Ø"/>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例如，总是自里向外移动，当磁头移到最外的磁道并访问完后，磁头立即返回到最里的要访问磁道，亦即将最小磁道号紧接着最大磁道号构成循环，进行循环扫描。</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marL="57150" indent="0">
              <a:lnSpc>
                <a:spcPct val="90000"/>
              </a:lnSpc>
              <a:buFont typeface="Wingdings" panose="05000000000000000000" charset="0"/>
              <a:buNone/>
            </a:pPr>
            <a:endParaRPr kumimoji="1"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1" name="文本框 10"/>
          <p:cNvSpPr txBox="1"/>
          <p:nvPr/>
        </p:nvSpPr>
        <p:spPr>
          <a:xfrm>
            <a:off x="5160645" y="1612900"/>
            <a:ext cx="2764790" cy="2676525"/>
          </a:xfrm>
          <a:prstGeom prst="rect">
            <a:avLst/>
          </a:prstGeom>
          <a:noFill/>
        </p:spPr>
        <p:txBody>
          <a:bodyPr wrap="square" rtlCol="0" anchor="t">
            <a:spAutoFit/>
          </a:bodyPr>
          <a:p>
            <a:pPr marL="342900" indent="-342900">
              <a:lnSpc>
                <a:spcPct val="120000"/>
              </a:lnSpc>
              <a:spcBef>
                <a:spcPts val="0"/>
              </a:spcBef>
              <a:spcAft>
                <a:spcPts val="0"/>
              </a:spcAft>
              <a:buFont typeface="Arial" panose="020B0604020202020204" pitchFamily="34" charset="0"/>
              <a:buChar char="•"/>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访问序列</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55</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58</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39</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18</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90</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160</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150</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38</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184</a:t>
            </a:r>
            <a:endParaRPr lang="en-US" altLang="zh-CN"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当前磁头位置：</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100</a:t>
            </a:r>
            <a:endParaRPr lang="en-US" altLang="zh-CN"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当前磁头方向：向磁道号</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增加</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的方向运动</a:t>
            </a:r>
            <a:endParaRPr lang="zh-CN"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3" name="表格 2"/>
          <p:cNvGraphicFramePr>
            <a:graphicFrameLocks noGrp="1"/>
          </p:cNvGraphicFramePr>
          <p:nvPr>
            <p:custDataLst>
              <p:tags r:id="rId1"/>
            </p:custDataLst>
          </p:nvPr>
        </p:nvGraphicFramePr>
        <p:xfrm>
          <a:off x="8072514" y="1809115"/>
          <a:ext cx="3504215" cy="4876800"/>
        </p:xfrm>
        <a:graphic>
          <a:graphicData uri="http://schemas.openxmlformats.org/drawingml/2006/table">
            <a:tbl>
              <a:tblPr firstRow="1" firstCol="1" bandRow="1">
                <a:tableStyleId>{A554F2FC-47F3-4EAF-B5D7-61143E9EB01A}</a:tableStyleId>
              </a:tblPr>
              <a:tblGrid>
                <a:gridCol w="1728449"/>
                <a:gridCol w="1775766"/>
              </a:tblGrid>
              <a:tr h="0">
                <a:tc>
                  <a:txBody>
                    <a:bodyPr/>
                    <a:p>
                      <a:pPr algn="l">
                        <a:spcAft>
                          <a:spcPts val="0"/>
                        </a:spcAft>
                      </a:pPr>
                      <a:r>
                        <a:rPr lang="zh-CN" sz="2400" kern="100" dirty="0">
                          <a:effectLst/>
                        </a:rPr>
                        <a:t>位置</a:t>
                      </a:r>
                      <a:endParaRPr lang="zh-CN" sz="2400" kern="100" dirty="0">
                        <a:effectLst/>
                      </a:endParaRPr>
                    </a:p>
                  </a:txBody>
                  <a:tcPr marL="68580" marR="68580" marT="0" marB="0"/>
                </a:tc>
                <a:tc>
                  <a:txBody>
                    <a:bodyPr/>
                    <a:p>
                      <a:pPr algn="l">
                        <a:spcAft>
                          <a:spcPts val="0"/>
                        </a:spcAft>
                      </a:pPr>
                      <a:r>
                        <a:rPr lang="zh-CN" sz="2400" kern="100" dirty="0">
                          <a:effectLst/>
                        </a:rPr>
                        <a:t>距离</a:t>
                      </a:r>
                      <a:endParaRPr lang="zh-CN" sz="2400" kern="100" dirty="0">
                        <a:effectLst/>
                      </a:endParaRPr>
                    </a:p>
                  </a:txBody>
                  <a:tcPr marL="68580" marR="68580" marT="0" marB="0"/>
                </a:tc>
              </a:tr>
              <a:tr h="0">
                <a:tc>
                  <a:txBody>
                    <a:bodyPr/>
                    <a:p>
                      <a:pPr algn="l">
                        <a:spcAft>
                          <a:spcPts val="0"/>
                        </a:spcAft>
                      </a:pPr>
                      <a:r>
                        <a:rPr lang="en-US" altLang="zh-CN" sz="2400" kern="100" dirty="0">
                          <a:effectLst/>
                        </a:rPr>
                        <a:t>150</a:t>
                      </a:r>
                      <a:endParaRPr lang="en-US" altLang="zh-CN" sz="2400" kern="100" dirty="0">
                        <a:effectLst/>
                      </a:endParaRPr>
                    </a:p>
                  </a:txBody>
                  <a:tcPr marL="68580" marR="68580" marT="0" marB="0"/>
                </a:tc>
                <a:tc>
                  <a:txBody>
                    <a:bodyPr/>
                    <a:p>
                      <a:pPr algn="r">
                        <a:spcAft>
                          <a:spcPts val="0"/>
                        </a:spcAft>
                      </a:pPr>
                      <a:r>
                        <a:rPr lang="en-US" altLang="zh-CN" sz="2400" kern="100" dirty="0">
                          <a:effectLst/>
                        </a:rPr>
                        <a:t>50</a:t>
                      </a:r>
                      <a:endParaRPr lang="en-US" altLang="zh-CN" sz="2400" kern="100" dirty="0">
                        <a:effectLst/>
                      </a:endParaRPr>
                    </a:p>
                  </a:txBody>
                  <a:tcPr marL="68580" marR="68580" marT="0" marB="0" anchor="ctr"/>
                </a:tc>
              </a:tr>
              <a:tr h="0">
                <a:tc>
                  <a:txBody>
                    <a:bodyPr/>
                    <a:p>
                      <a:pPr algn="l">
                        <a:spcAft>
                          <a:spcPts val="0"/>
                        </a:spcAft>
                      </a:pPr>
                      <a:r>
                        <a:rPr lang="en-US" altLang="zh-CN" sz="2400" kern="100" dirty="0">
                          <a:effectLst/>
                        </a:rPr>
                        <a:t>160</a:t>
                      </a:r>
                      <a:endParaRPr lang="en-US" altLang="zh-CN" sz="2400" kern="100" dirty="0">
                        <a:effectLst/>
                      </a:endParaRPr>
                    </a:p>
                  </a:txBody>
                  <a:tcPr marL="68580" marR="68580" marT="0" marB="0"/>
                </a:tc>
                <a:tc>
                  <a:txBody>
                    <a:bodyPr/>
                    <a:p>
                      <a:pPr algn="r">
                        <a:spcAft>
                          <a:spcPts val="0"/>
                        </a:spcAft>
                      </a:pPr>
                      <a:r>
                        <a:rPr lang="en-US" altLang="zh-CN" sz="2800" kern="100" dirty="0">
                          <a:effectLst/>
                        </a:rPr>
                        <a:t>10</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184</a:t>
                      </a:r>
                      <a:endParaRPr lang="en-US" altLang="zh-CN" sz="2400" kern="100" dirty="0">
                        <a:effectLst/>
                      </a:endParaRPr>
                    </a:p>
                  </a:txBody>
                  <a:tcPr marL="68580" marR="68580" marT="0" marB="0"/>
                </a:tc>
                <a:tc>
                  <a:txBody>
                    <a:bodyPr/>
                    <a:p>
                      <a:pPr algn="r">
                        <a:spcAft>
                          <a:spcPts val="0"/>
                        </a:spcAft>
                      </a:pPr>
                      <a:r>
                        <a:rPr lang="en-US" altLang="zh-CN" sz="2800" kern="100" dirty="0">
                          <a:effectLst/>
                        </a:rPr>
                        <a:t>24</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18</a:t>
                      </a:r>
                      <a:endParaRPr lang="en-US" altLang="zh-CN" sz="2400" kern="100" dirty="0">
                        <a:effectLst/>
                      </a:endParaRPr>
                    </a:p>
                  </a:txBody>
                  <a:tcPr marL="68580" marR="68580" marT="0" marB="0"/>
                </a:tc>
                <a:tc>
                  <a:txBody>
                    <a:bodyPr/>
                    <a:p>
                      <a:pPr algn="r">
                        <a:spcAft>
                          <a:spcPts val="0"/>
                        </a:spcAft>
                      </a:pPr>
                      <a:r>
                        <a:rPr lang="en-US" altLang="zh-CN" sz="2800" kern="100" dirty="0">
                          <a:effectLst/>
                        </a:rPr>
                        <a:t>166</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38</a:t>
                      </a:r>
                      <a:endParaRPr lang="en-US" altLang="zh-CN" sz="2400" kern="100" dirty="0">
                        <a:effectLst/>
                      </a:endParaRPr>
                    </a:p>
                  </a:txBody>
                  <a:tcPr marL="68580" marR="68580" marT="0" marB="0"/>
                </a:tc>
                <a:tc>
                  <a:txBody>
                    <a:bodyPr/>
                    <a:p>
                      <a:pPr algn="r">
                        <a:spcAft>
                          <a:spcPts val="0"/>
                        </a:spcAft>
                      </a:pPr>
                      <a:r>
                        <a:rPr lang="en-US" altLang="zh-CN" sz="2800" kern="100" dirty="0">
                          <a:effectLst/>
                        </a:rPr>
                        <a:t>20</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39</a:t>
                      </a:r>
                      <a:endParaRPr lang="en-US" altLang="zh-CN" sz="2400" kern="100" dirty="0">
                        <a:effectLst/>
                      </a:endParaRPr>
                    </a:p>
                  </a:txBody>
                  <a:tcPr marL="68580" marR="68580" marT="0" marB="0"/>
                </a:tc>
                <a:tc>
                  <a:txBody>
                    <a:bodyPr/>
                    <a:p>
                      <a:pPr algn="r">
                        <a:spcAft>
                          <a:spcPts val="0"/>
                        </a:spcAft>
                      </a:pPr>
                      <a:r>
                        <a:rPr lang="en-US" altLang="zh-CN" sz="2800" kern="100" dirty="0">
                          <a:effectLst/>
                        </a:rPr>
                        <a:t>1</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55</a:t>
                      </a:r>
                      <a:endParaRPr lang="en-US" altLang="zh-CN" sz="2400" kern="100" dirty="0">
                        <a:effectLst/>
                      </a:endParaRPr>
                    </a:p>
                  </a:txBody>
                  <a:tcPr marL="68580" marR="68580" marT="0" marB="0"/>
                </a:tc>
                <a:tc>
                  <a:txBody>
                    <a:bodyPr/>
                    <a:p>
                      <a:pPr algn="r">
                        <a:spcAft>
                          <a:spcPts val="0"/>
                        </a:spcAft>
                      </a:pPr>
                      <a:r>
                        <a:rPr lang="en-US" altLang="zh-CN" sz="2800" kern="100" dirty="0">
                          <a:effectLst/>
                        </a:rPr>
                        <a:t>16</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58</a:t>
                      </a:r>
                      <a:endParaRPr lang="en-US" altLang="zh-CN" sz="2400" kern="100" dirty="0">
                        <a:effectLst/>
                      </a:endParaRPr>
                    </a:p>
                  </a:txBody>
                  <a:tcPr marL="68580" marR="68580" marT="0" marB="0"/>
                </a:tc>
                <a:tc>
                  <a:txBody>
                    <a:bodyPr/>
                    <a:p>
                      <a:pPr algn="r">
                        <a:spcAft>
                          <a:spcPts val="0"/>
                        </a:spcAft>
                      </a:pPr>
                      <a:r>
                        <a:rPr lang="en-US" altLang="zh-CN" sz="2800" kern="100" dirty="0">
                          <a:effectLst/>
                        </a:rPr>
                        <a:t>3</a:t>
                      </a:r>
                      <a:endParaRPr lang="en-US" altLang="zh-CN" sz="2800" kern="100" dirty="0">
                        <a:effectLst/>
                      </a:endParaRPr>
                    </a:p>
                  </a:txBody>
                  <a:tcPr marL="68580" marR="68580" marT="0" marB="0" anchor="ctr"/>
                </a:tc>
              </a:tr>
              <a:tr h="0">
                <a:tc>
                  <a:txBody>
                    <a:bodyPr/>
                    <a:p>
                      <a:pPr algn="l">
                        <a:spcAft>
                          <a:spcPts val="0"/>
                        </a:spcAft>
                      </a:pPr>
                      <a:r>
                        <a:rPr lang="en-US" altLang="zh-CN" sz="2400" kern="100" dirty="0">
                          <a:effectLst/>
                        </a:rPr>
                        <a:t>90</a:t>
                      </a:r>
                      <a:endParaRPr lang="en-US" altLang="zh-CN" sz="2400" kern="100" dirty="0">
                        <a:effectLst/>
                      </a:endParaRPr>
                    </a:p>
                  </a:txBody>
                  <a:tcPr marL="68580" marR="68580" marT="0" marB="0"/>
                </a:tc>
                <a:tc>
                  <a:txBody>
                    <a:bodyPr/>
                    <a:p>
                      <a:pPr algn="r">
                        <a:spcAft>
                          <a:spcPts val="0"/>
                        </a:spcAft>
                      </a:pPr>
                      <a:r>
                        <a:rPr lang="en-US" altLang="zh-CN" sz="2800" kern="100" dirty="0">
                          <a:effectLst/>
                        </a:rPr>
                        <a:t>32</a:t>
                      </a:r>
                      <a:endParaRPr lang="en-US" altLang="zh-CN" sz="2800" kern="100" dirty="0">
                        <a:effectLst/>
                      </a:endParaRPr>
                    </a:p>
                  </a:txBody>
                  <a:tcPr marL="68580" marR="68580" marT="0" marB="0" anchor="ctr"/>
                </a:tc>
              </a:tr>
              <a:tr h="0">
                <a:tc>
                  <a:txBody>
                    <a:bodyPr/>
                    <a:p>
                      <a:pPr algn="l">
                        <a:spcAft>
                          <a:spcPts val="0"/>
                        </a:spcAft>
                      </a:pPr>
                      <a:r>
                        <a:rPr lang="zh-CN" altLang="en-US" sz="2400" kern="100" dirty="0">
                          <a:effectLst/>
                        </a:rPr>
                        <a:t>平均寻道长度</a:t>
                      </a:r>
                      <a:endParaRPr lang="zh-CN" altLang="en-US" sz="2400" kern="100" dirty="0">
                        <a:effectLst/>
                      </a:endParaRPr>
                    </a:p>
                  </a:txBody>
                  <a:tcPr marL="68580" marR="68580" marT="0" marB="0"/>
                </a:tc>
                <a:tc>
                  <a:txBody>
                    <a:bodyPr/>
                    <a:p>
                      <a:pPr algn="r">
                        <a:spcAft>
                          <a:spcPts val="0"/>
                        </a:spcAft>
                      </a:pPr>
                      <a:r>
                        <a:rPr lang="en-US" altLang="zh-CN" sz="2800" kern="100" dirty="0">
                          <a:effectLst/>
                        </a:rPr>
                        <a:t>35.8</a:t>
                      </a:r>
                      <a:endParaRPr lang="en-US" altLang="zh-CN" sz="2800" kern="100" dirty="0">
                        <a:effectLst/>
                      </a:endParaRPr>
                    </a:p>
                  </a:txBody>
                  <a:tcPr marL="68580" marR="68580" marT="0" marB="0" anchor="ctr"/>
                </a:tc>
              </a:tr>
            </a:tbl>
          </a:graphicData>
        </a:graphic>
      </p:graphicFrame>
      <p:sp>
        <p:nvSpPr>
          <p:cNvPr id="10" name="矩形 9"/>
          <p:cNvSpPr/>
          <p:nvPr/>
        </p:nvSpPr>
        <p:spPr>
          <a:xfrm>
            <a:off x="8127581" y="218836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8127581" y="261262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8127581" y="303689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8127581" y="346115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8127581" y="388542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8127581" y="430968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8127581" y="473395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8127581" y="5158216"/>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8127581" y="5582481"/>
            <a:ext cx="3606229" cy="35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8127581" y="6006743"/>
            <a:ext cx="3606229" cy="523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24"/>
                                        </p:tgtEl>
                                      </p:cBhvr>
                                    </p:animEffect>
                                    <p:set>
                                      <p:cBhvr>
                                        <p:cTn id="5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 </a:t>
            </a:r>
            <a:r>
              <a:rPr lang="zh-CN" altLang="en-US" sz="4400">
                <a:latin typeface="华光魏体_CNKI" panose="02000500000000000000" charset="-122"/>
                <a:ea typeface="华光魏体_CNKI" panose="02000500000000000000" charset="-122"/>
              </a:rPr>
              <a:t>输入输出</a:t>
            </a:r>
            <a:r>
              <a:rPr lang="zh-CN" altLang="en-US" sz="4400">
                <a:latin typeface="华光魏体_CNKI" panose="02000500000000000000" charset="-122"/>
                <a:ea typeface="华光魏体_CNKI" panose="02000500000000000000" charset="-122"/>
              </a:rPr>
              <a:t>系统（</a:t>
            </a:r>
            <a:r>
              <a:rPr lang="zh-CN" altLang="en-US" sz="4400">
                <a:latin typeface="华光魏体_CNKI" panose="02000500000000000000" charset="-122"/>
                <a:ea typeface="华光魏体_CNKI" panose="02000500000000000000" charset="-122"/>
              </a:rPr>
              <a:t>小结）</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076325" y="1736725"/>
            <a:ext cx="10258425" cy="5262245"/>
          </a:xfrm>
          <a:prstGeom prst="rect">
            <a:avLst/>
          </a:prstGeom>
          <a:noFill/>
        </p:spPr>
        <p:txBody>
          <a:bodyPr wrap="square" rtlCol="0">
            <a:spAutoFit/>
          </a:bodyPr>
          <a:p>
            <a:pPr marL="342900" indent="-342900">
              <a:buFont typeface="Wingdings" panose="05000000000000000000" charset="0"/>
              <a:buChar char="p"/>
            </a:pPr>
            <a:r>
              <a:rPr lang="en-US" altLang="zh-CN" sz="2400">
                <a:latin typeface="华光魏体_CNKI" panose="02000500000000000000" charset="-122"/>
                <a:ea typeface="华光魏体_CNKI" panose="02000500000000000000" charset="-122"/>
              </a:rPr>
              <a:t>I/O</a:t>
            </a:r>
            <a:r>
              <a:rPr lang="zh-CN" altLang="en-US" sz="2400">
                <a:latin typeface="华光魏体_CNKI" panose="02000500000000000000" charset="-122"/>
                <a:ea typeface="华光魏体_CNKI" panose="02000500000000000000" charset="-122"/>
              </a:rPr>
              <a:t>系统的软件层次；（熟悉</a:t>
            </a:r>
            <a:r>
              <a:rPr lang="en-US" altLang="zh-CN" sz="2400">
                <a:latin typeface="华光魏体_CNKI" panose="02000500000000000000" charset="-122"/>
                <a:ea typeface="华光魏体_CNKI" panose="02000500000000000000" charset="-122"/>
                <a:sym typeface="+mn-ea"/>
              </a:rPr>
              <a:t>I/O</a:t>
            </a:r>
            <a:r>
              <a:rPr lang="zh-CN" altLang="en-US" sz="2400">
                <a:latin typeface="华光魏体_CNKI" panose="02000500000000000000" charset="-122"/>
                <a:ea typeface="华光魏体_CNKI" panose="02000500000000000000" charset="-122"/>
                <a:sym typeface="+mn-ea"/>
              </a:rPr>
              <a:t>系统的软件层次，上下接口</a:t>
            </a:r>
            <a:r>
              <a:rPr lang="zh-CN" altLang="en-US" sz="2400">
                <a:latin typeface="华光魏体_CNKI" panose="02000500000000000000" charset="-122"/>
                <a:ea typeface="华光魏体_CNKI" panose="02000500000000000000" charset="-122"/>
              </a:rPr>
              <a:t>）</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r>
              <a:rPr lang="en-US" altLang="zh-CN" sz="2400">
                <a:latin typeface="华光魏体_CNKI" panose="02000500000000000000" charset="-122"/>
                <a:ea typeface="华光魏体_CNKI" panose="02000500000000000000" charset="-122"/>
              </a:rPr>
              <a:t>I/O</a:t>
            </a:r>
            <a:r>
              <a:rPr lang="zh-CN" altLang="en-US" sz="2400">
                <a:latin typeface="华光魏体_CNKI" panose="02000500000000000000" charset="-122"/>
                <a:ea typeface="华光魏体_CNKI" panose="02000500000000000000" charset="-122"/>
              </a:rPr>
              <a:t>设备的组成；（了解</a:t>
            </a:r>
            <a:r>
              <a:rPr lang="en-US" altLang="zh-CN" sz="2400">
                <a:latin typeface="华光魏体_CNKI" panose="02000500000000000000" charset="-122"/>
                <a:ea typeface="华光魏体_CNKI" panose="02000500000000000000" charset="-122"/>
                <a:sym typeface="+mn-ea"/>
              </a:rPr>
              <a:t>I/O</a:t>
            </a:r>
            <a:r>
              <a:rPr lang="zh-CN" altLang="en-US" sz="2400">
                <a:latin typeface="华光魏体_CNKI" panose="02000500000000000000" charset="-122"/>
                <a:ea typeface="华光魏体_CNKI" panose="02000500000000000000" charset="-122"/>
                <a:sym typeface="+mn-ea"/>
              </a:rPr>
              <a:t>系统设备、控制器、通道的区别和联系，了解设备、控制器、通道三者的关系；掌握通道的本质，通道和一般</a:t>
            </a:r>
            <a:r>
              <a:rPr lang="zh-CN" altLang="en-US" sz="2400">
                <a:latin typeface="华光魏体_CNKI" panose="02000500000000000000" charset="-122"/>
                <a:ea typeface="华光魏体_CNKI" panose="02000500000000000000" charset="-122"/>
                <a:sym typeface="+mn-ea"/>
              </a:rPr>
              <a:t>处理机的差别</a:t>
            </a:r>
            <a:r>
              <a:rPr lang="zh-CN" altLang="en-US" sz="2400">
                <a:latin typeface="华光魏体_CNKI" panose="02000500000000000000" charset="-122"/>
                <a:ea typeface="华光魏体_CNKI" panose="02000500000000000000" charset="-122"/>
              </a:rPr>
              <a:t>）</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r>
              <a:rPr lang="en-US" altLang="zh-CN" sz="2400">
                <a:latin typeface="华光魏体_CNKI" panose="02000500000000000000" charset="-122"/>
                <a:ea typeface="华光魏体_CNKI" panose="02000500000000000000" charset="-122"/>
                <a:sym typeface="+mn-ea"/>
              </a:rPr>
              <a:t>I/O</a:t>
            </a:r>
            <a:r>
              <a:rPr lang="zh-CN" altLang="en-US" sz="2400">
                <a:latin typeface="华光魏体_CNKI" panose="02000500000000000000" charset="-122"/>
                <a:ea typeface="华光魏体_CNKI" panose="02000500000000000000" charset="-122"/>
                <a:sym typeface="+mn-ea"/>
              </a:rPr>
              <a:t>中断；（了解中断的两种形式：外中断和内中断；了解中断的</a:t>
            </a:r>
            <a:r>
              <a:rPr lang="zh-CN" altLang="en-US" sz="2400">
                <a:latin typeface="华光魏体_CNKI" panose="02000500000000000000" charset="-122"/>
                <a:ea typeface="华光魏体_CNKI" panose="02000500000000000000" charset="-122"/>
                <a:sym typeface="+mn-ea"/>
              </a:rPr>
              <a:t>流程）</a:t>
            </a:r>
            <a:endParaRPr lang="zh-CN" altLang="en-US" sz="2400">
              <a:latin typeface="华光魏体_CNKI" panose="02000500000000000000" charset="-122"/>
              <a:ea typeface="华光魏体_CNKI" panose="02000500000000000000" charset="-122"/>
              <a:sym typeface="+mn-ea"/>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sym typeface="+mn-ea"/>
              </a:rPr>
              <a:t>驱动程序：（驱动程序的功能，流程；驱动程序的四种工作方式的区别和</a:t>
            </a:r>
            <a:r>
              <a:rPr lang="zh-CN" altLang="en-US" sz="2400">
                <a:latin typeface="华光魏体_CNKI" panose="02000500000000000000" charset="-122"/>
                <a:ea typeface="华光魏体_CNKI" panose="02000500000000000000" charset="-122"/>
                <a:sym typeface="+mn-ea"/>
              </a:rPr>
              <a:t>联系）</a:t>
            </a:r>
            <a:endParaRPr lang="zh-CN" altLang="en-US" sz="2400">
              <a:latin typeface="华光魏体_CNKI" panose="02000500000000000000" charset="-122"/>
              <a:ea typeface="华光魏体_CNKI" panose="02000500000000000000" charset="-122"/>
              <a:sym typeface="+mn-ea"/>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sym typeface="+mn-ea"/>
              </a:rPr>
              <a:t>设备独立性软件（了解设备独立性软件的功能；设备</a:t>
            </a:r>
            <a:r>
              <a:rPr lang="en-US" altLang="zh-CN" sz="2400">
                <a:latin typeface="华光魏体_CNKI" panose="02000500000000000000" charset="-122"/>
                <a:ea typeface="华光魏体_CNKI" panose="02000500000000000000" charset="-122"/>
                <a:sym typeface="+mn-ea"/>
              </a:rPr>
              <a:t>/</a:t>
            </a:r>
            <a:r>
              <a:rPr lang="zh-CN" altLang="en-US" sz="2400">
                <a:latin typeface="华光魏体_CNKI" panose="02000500000000000000" charset="-122"/>
                <a:ea typeface="华光魏体_CNKI" panose="02000500000000000000" charset="-122"/>
                <a:sym typeface="+mn-ea"/>
              </a:rPr>
              <a:t>控制器</a:t>
            </a:r>
            <a:r>
              <a:rPr lang="en-US" altLang="zh-CN" sz="2400">
                <a:latin typeface="华光魏体_CNKI" panose="02000500000000000000" charset="-122"/>
                <a:ea typeface="华光魏体_CNKI" panose="02000500000000000000" charset="-122"/>
                <a:sym typeface="+mn-ea"/>
              </a:rPr>
              <a:t>/</a:t>
            </a:r>
            <a:r>
              <a:rPr lang="zh-CN" altLang="en-US" sz="2400">
                <a:latin typeface="华光魏体_CNKI" panose="02000500000000000000" charset="-122"/>
                <a:ea typeface="华光魏体_CNKI" panose="02000500000000000000" charset="-122"/>
                <a:sym typeface="+mn-ea"/>
              </a:rPr>
              <a:t>通道控制表，系统设备表；逻辑设备表的数据</a:t>
            </a:r>
            <a:r>
              <a:rPr lang="zh-CN" altLang="en-US" sz="2400">
                <a:latin typeface="华光魏体_CNKI" panose="02000500000000000000" charset="-122"/>
                <a:ea typeface="华光魏体_CNKI" panose="02000500000000000000" charset="-122"/>
                <a:sym typeface="+mn-ea"/>
              </a:rPr>
              <a:t>结构；）</a:t>
            </a:r>
            <a:endParaRPr lang="zh-CN" altLang="en-US" sz="2400">
              <a:latin typeface="华光魏体_CNKI" panose="02000500000000000000" charset="-122"/>
              <a:ea typeface="华光魏体_CNKI" panose="02000500000000000000" charset="-122"/>
              <a:sym typeface="+mn-ea"/>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sym typeface="+mn-ea"/>
              </a:rPr>
              <a:t>用户层软件：（系统调用和库函数的意义；假脱机系统的实现</a:t>
            </a:r>
            <a:r>
              <a:rPr lang="zh-CN" altLang="en-US" sz="2400">
                <a:latin typeface="华光魏体_CNKI" panose="02000500000000000000" charset="-122"/>
                <a:ea typeface="华光魏体_CNKI" panose="02000500000000000000" charset="-122"/>
                <a:sym typeface="+mn-ea"/>
              </a:rPr>
              <a:t>方式）；</a:t>
            </a:r>
            <a:endParaRPr lang="zh-CN" altLang="en-US" sz="2400">
              <a:latin typeface="华光魏体_CNKI" panose="02000500000000000000" charset="-122"/>
              <a:ea typeface="华光魏体_CNKI" panose="02000500000000000000" charset="-122"/>
              <a:sym typeface="+mn-ea"/>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sym typeface="+mn-ea"/>
              </a:rPr>
              <a:t>缓冲区：（了解缓冲区引入的意义；单缓冲和双缓冲机制的工作方式；缓冲池的数据</a:t>
            </a:r>
            <a:r>
              <a:rPr lang="zh-CN" altLang="en-US" sz="2400">
                <a:latin typeface="华光魏体_CNKI" panose="02000500000000000000" charset="-122"/>
                <a:ea typeface="华光魏体_CNKI" panose="02000500000000000000" charset="-122"/>
                <a:sym typeface="+mn-ea"/>
              </a:rPr>
              <a:t>结构；</a:t>
            </a:r>
            <a:endParaRPr lang="zh-CN" altLang="en-US" sz="2400">
              <a:latin typeface="华光魏体_CNKI" panose="02000500000000000000" charset="-122"/>
              <a:ea typeface="华光魏体_CNKI" panose="02000500000000000000" charset="-122"/>
              <a:sym typeface="+mn-ea"/>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sym typeface="+mn-ea"/>
              </a:rPr>
              <a:t>磁盘</a:t>
            </a:r>
            <a:r>
              <a:rPr lang="en-US" altLang="zh-CN" sz="2400">
                <a:latin typeface="华光魏体_CNKI" panose="02000500000000000000" charset="-122"/>
                <a:ea typeface="华光魏体_CNKI" panose="02000500000000000000" charset="-122"/>
                <a:sym typeface="+mn-ea"/>
              </a:rPr>
              <a:t>I/O</a:t>
            </a:r>
            <a:r>
              <a:rPr lang="zh-CN" altLang="en-US" sz="2400">
                <a:latin typeface="华光魏体_CNKI" panose="02000500000000000000" charset="-122"/>
                <a:ea typeface="华光魏体_CNKI" panose="02000500000000000000" charset="-122"/>
                <a:sym typeface="+mn-ea"/>
              </a:rPr>
              <a:t>系统；磁盘的结构、容量、访问时间；磁盘调度</a:t>
            </a:r>
            <a:r>
              <a:rPr lang="zh-CN" altLang="en-US" sz="2400">
                <a:latin typeface="华光魏体_CNKI" panose="02000500000000000000" charset="-122"/>
                <a:ea typeface="华光魏体_CNKI" panose="02000500000000000000" charset="-122"/>
                <a:sym typeface="+mn-ea"/>
              </a:rPr>
              <a:t>算法；</a:t>
            </a:r>
            <a:endParaRPr lang="zh-CN" altLang="en-US" sz="2400">
              <a:latin typeface="华光魏体_CNKI" panose="02000500000000000000" charset="-122"/>
              <a:ea typeface="华光魏体_CNKI" panose="02000500000000000000" charset="-122"/>
              <a:sym typeface="+mn-ea"/>
            </a:endParaRPr>
          </a:p>
          <a:p>
            <a:pPr marL="342900" indent="-342900">
              <a:buFont typeface="Wingdings" panose="05000000000000000000" charset="0"/>
              <a:buChar char="p"/>
            </a:pPr>
            <a:endParaRPr lang="zh-CN" altLang="en-US" sz="2400">
              <a:latin typeface="华光魏体_CNKI" panose="02000500000000000000" charset="-122"/>
              <a:ea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6.1.4</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pic>
        <p:nvPicPr>
          <p:cNvPr id="104" name="图片 103"/>
          <p:cNvPicPr>
            <a:picLocks noChangeAspect="1"/>
          </p:cNvPicPr>
          <p:nvPr/>
        </p:nvPicPr>
        <p:blipFill>
          <a:blip r:embed="rId1"/>
          <a:stretch>
            <a:fillRect/>
          </a:stretch>
        </p:blipFill>
        <p:spPr>
          <a:xfrm>
            <a:off x="4325620" y="2192020"/>
            <a:ext cx="7346950" cy="4561205"/>
          </a:xfrm>
          <a:prstGeom prst="rect">
            <a:avLst/>
          </a:prstGeom>
        </p:spPr>
      </p:pic>
      <p:sp>
        <p:nvSpPr>
          <p:cNvPr id="105" name="文本框 104"/>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6" name="文本框 105"/>
          <p:cNvSpPr txBox="1"/>
          <p:nvPr/>
        </p:nvSpPr>
        <p:spPr>
          <a:xfrm>
            <a:off x="210185" y="2883535"/>
            <a:ext cx="4305935" cy="3969385"/>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000">
                <a:latin typeface="Times New Roman" panose="02020603050405020304" charset="0"/>
                <a:ea typeface="华光魏体_CNKI" panose="02000500000000000000" charset="-122"/>
                <a:cs typeface="Times New Roman" panose="02020603050405020304" charset="0"/>
                <a:sym typeface="+mn-ea"/>
              </a:rPr>
              <a:t>即上</a:t>
            </a:r>
            <a:r>
              <a:rPr lang="zh-CN" altLang="en-US" sz="2000">
                <a:latin typeface="Times New Roman" panose="02020603050405020304" charset="0"/>
                <a:ea typeface="华光魏体_CNKI" panose="02000500000000000000" charset="-122"/>
                <a:cs typeface="Times New Roman" panose="02020603050405020304" charset="0"/>
                <a:sym typeface="+mn-ea"/>
              </a:rPr>
              <a:t>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系统接口按照类型的不同会分</a:t>
            </a:r>
            <a:r>
              <a:rPr lang="zh-CN" altLang="en-US" sz="2000">
                <a:latin typeface="Times New Roman" panose="02020603050405020304" charset="0"/>
                <a:ea typeface="华光魏体_CNKI" panose="02000500000000000000" charset="-122"/>
                <a:cs typeface="Times New Roman" panose="02020603050405020304" charset="0"/>
                <a:sym typeface="+mn-ea"/>
              </a:rPr>
              <a:t>为：</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000">
                <a:solidFill>
                  <a:srgbClr val="FF0000"/>
                </a:solidFill>
                <a:latin typeface="Times New Roman" panose="02020603050405020304" charset="0"/>
                <a:ea typeface="华光魏体_CNKI" panose="02000500000000000000" charset="-122"/>
                <a:cs typeface="Times New Roman" panose="02020603050405020304" charset="0"/>
                <a:sym typeface="+mn-ea"/>
              </a:rPr>
              <a:t>流设备接口</a:t>
            </a:r>
            <a:endParaRPr lang="zh-CN" altLang="en-US" sz="2000">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marL="285750" indent="-285750">
              <a:lnSpc>
                <a:spcPct val="150000"/>
              </a:lnSpc>
              <a:buFont typeface="Arial" panose="020B0604020202020204" pitchFamily="34" charset="0"/>
              <a:buChar char="•"/>
            </a:pPr>
            <a:r>
              <a:rPr lang="zh-CN" altLang="en-US">
                <a:latin typeface="Times New Roman" panose="02020603050405020304" charset="0"/>
                <a:ea typeface="华光魏体_CNKI" panose="02000500000000000000" charset="-122"/>
                <a:cs typeface="Times New Roman" panose="02020603050405020304" charset="0"/>
                <a:sym typeface="+mn-ea"/>
              </a:rPr>
              <a:t>数据传输和存取都以字符为单位；</a:t>
            </a:r>
            <a:r>
              <a:rPr lang="zh-CN" altLang="en-US">
                <a:latin typeface="Times New Roman" panose="02020603050405020304" charset="0"/>
                <a:ea typeface="华光魏体_CNKI" panose="02000500000000000000" charset="-122"/>
                <a:cs typeface="Times New Roman" panose="02020603050405020304" charset="0"/>
                <a:sym typeface="+mn-ea"/>
              </a:rPr>
              <a:t>慢</a:t>
            </a:r>
            <a:endParaRPr lang="zh-CN" altLang="en-US">
              <a:latin typeface="Times New Roman" panose="02020603050405020304" charset="0"/>
              <a:ea typeface="华光魏体_CNKI" panose="02000500000000000000" charset="-122"/>
              <a:cs typeface="Times New Roman" panose="02020603050405020304" charset="0"/>
              <a:sym typeface="+mn-ea"/>
            </a:endParaRPr>
          </a:p>
          <a:p>
            <a:pPr marL="285750" indent="-285750">
              <a:lnSpc>
                <a:spcPct val="150000"/>
              </a:lnSpc>
              <a:buFont typeface="Arial" panose="020B0604020202020204" pitchFamily="34" charset="0"/>
              <a:buChar char="•"/>
            </a:pPr>
            <a:r>
              <a:rPr lang="zh-CN" altLang="en-US">
                <a:latin typeface="Times New Roman" panose="02020603050405020304" charset="0"/>
                <a:ea typeface="华光魏体_CNKI" panose="02000500000000000000" charset="-122"/>
                <a:cs typeface="Times New Roman" panose="02020603050405020304" charset="0"/>
                <a:sym typeface="+mn-ea"/>
              </a:rPr>
              <a:t>不可寻址，采用顺序存取方式，利用</a:t>
            </a:r>
            <a:r>
              <a:rPr lang="en-US" altLang="zh-CN">
                <a:latin typeface="Times New Roman" panose="02020603050405020304" charset="0"/>
                <a:ea typeface="华光魏体_CNKI" panose="02000500000000000000" charset="-122"/>
                <a:cs typeface="Times New Roman" panose="02020603050405020304" charset="0"/>
                <a:sym typeface="+mn-ea"/>
              </a:rPr>
              <a:t>put</a:t>
            </a:r>
            <a:r>
              <a:rPr lang="zh-CN" altLang="en-US">
                <a:latin typeface="Times New Roman" panose="02020603050405020304" charset="0"/>
                <a:ea typeface="华光魏体_CNKI" panose="02000500000000000000" charset="-122"/>
                <a:cs typeface="Times New Roman" panose="02020603050405020304" charset="0"/>
                <a:sym typeface="+mn-ea"/>
              </a:rPr>
              <a:t>和</a:t>
            </a:r>
            <a:r>
              <a:rPr lang="en-US" altLang="zh-CN">
                <a:latin typeface="Times New Roman" panose="02020603050405020304" charset="0"/>
                <a:ea typeface="华光魏体_CNKI" panose="02000500000000000000" charset="-122"/>
                <a:cs typeface="Times New Roman" panose="02020603050405020304" charset="0"/>
                <a:sym typeface="+mn-ea"/>
              </a:rPr>
              <a:t>get</a:t>
            </a:r>
            <a:r>
              <a:rPr lang="zh-CN" altLang="en-US">
                <a:latin typeface="Times New Roman" panose="02020603050405020304" charset="0"/>
                <a:ea typeface="华光魏体_CNKI" panose="02000500000000000000" charset="-122"/>
                <a:cs typeface="Times New Roman" panose="02020603050405020304" charset="0"/>
                <a:sym typeface="+mn-ea"/>
              </a:rPr>
              <a:t>操作；</a:t>
            </a:r>
            <a:r>
              <a:rPr lang="en-US" altLang="zh-CN">
                <a:latin typeface="Times New Roman" panose="02020603050405020304" charset="0"/>
                <a:ea typeface="华光魏体_CNKI" panose="02000500000000000000" charset="-122"/>
                <a:cs typeface="Times New Roman" panose="02020603050405020304" charset="0"/>
                <a:sym typeface="+mn-ea"/>
              </a:rPr>
              <a:t>[</a:t>
            </a:r>
            <a:r>
              <a:rPr lang="zh-CN" altLang="en-US">
                <a:solidFill>
                  <a:srgbClr val="00B050"/>
                </a:solidFill>
                <a:latin typeface="Times New Roman" panose="02020603050405020304" charset="0"/>
                <a:ea typeface="华光魏体_CNKI" panose="02000500000000000000" charset="-122"/>
                <a:cs typeface="Times New Roman" panose="02020603050405020304" charset="0"/>
                <a:sym typeface="+mn-ea"/>
              </a:rPr>
              <a:t>回忆一下生产者和消费者问题</a:t>
            </a:r>
            <a:r>
              <a:rPr lang="en-US" altLang="zh-CN">
                <a:latin typeface="Times New Roman" panose="02020603050405020304" charset="0"/>
                <a:ea typeface="华光魏体_CNKI" panose="02000500000000000000" charset="-122"/>
                <a:cs typeface="Times New Roman" panose="02020603050405020304" charset="0"/>
                <a:sym typeface="+mn-ea"/>
              </a:rPr>
              <a:t>]</a:t>
            </a:r>
            <a:endParaRPr lang="zh-CN" altLang="en-US">
              <a:latin typeface="Times New Roman" panose="02020603050405020304" charset="0"/>
              <a:ea typeface="华光魏体_CNKI" panose="02000500000000000000" charset="-122"/>
              <a:cs typeface="Times New Roman" panose="02020603050405020304" charset="0"/>
              <a:sym typeface="+mn-ea"/>
            </a:endParaRPr>
          </a:p>
          <a:p>
            <a:pPr marL="285750" indent="-285750">
              <a:lnSpc>
                <a:spcPct val="150000"/>
              </a:lnSpc>
              <a:buFont typeface="Arial" panose="020B0604020202020204" pitchFamily="34" charset="0"/>
              <a:buChar char="•"/>
            </a:pPr>
            <a:r>
              <a:rPr lang="zh-CN" altLang="en-US">
                <a:latin typeface="Times New Roman" panose="02020603050405020304" charset="0"/>
                <a:ea typeface="华光魏体_CNKI" panose="02000500000000000000" charset="-122"/>
                <a:cs typeface="Times New Roman" panose="02020603050405020304" charset="0"/>
                <a:sym typeface="+mn-ea"/>
              </a:rPr>
              <a:t>属于互斥设备，需要用打开和关闭操作实现互斥</a:t>
            </a:r>
            <a:r>
              <a:rPr lang="zh-CN" altLang="en-US">
                <a:latin typeface="Times New Roman" panose="02020603050405020304" charset="0"/>
                <a:ea typeface="华光魏体_CNKI" panose="02000500000000000000" charset="-122"/>
                <a:cs typeface="Times New Roman" panose="02020603050405020304" charset="0"/>
                <a:sym typeface="+mn-ea"/>
              </a:rPr>
              <a:t>使用；</a:t>
            </a:r>
            <a:endParaRPr lang="zh-CN" altLang="en-US">
              <a:latin typeface="Times New Roman" panose="02020603050405020304" charset="0"/>
              <a:ea typeface="华光魏体_CNKI" panose="02000500000000000000" charset="-122"/>
              <a:cs typeface="Times New Roman" panose="02020603050405020304" charset="0"/>
              <a:sym typeface="+mn-ea"/>
            </a:endParaRPr>
          </a:p>
        </p:txBody>
      </p:sp>
      <p:sp>
        <p:nvSpPr>
          <p:cNvPr id="107" name="矩形 106"/>
          <p:cNvSpPr/>
          <p:nvPr/>
        </p:nvSpPr>
        <p:spPr>
          <a:xfrm>
            <a:off x="6800850" y="3032125"/>
            <a:ext cx="2464435" cy="50736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6.1.4</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pic>
        <p:nvPicPr>
          <p:cNvPr id="104" name="图片 103"/>
          <p:cNvPicPr>
            <a:picLocks noChangeAspect="1"/>
          </p:cNvPicPr>
          <p:nvPr/>
        </p:nvPicPr>
        <p:blipFill>
          <a:blip r:embed="rId1"/>
          <a:stretch>
            <a:fillRect/>
          </a:stretch>
        </p:blipFill>
        <p:spPr>
          <a:xfrm>
            <a:off x="4325620" y="2192020"/>
            <a:ext cx="7346950" cy="4561205"/>
          </a:xfrm>
          <a:prstGeom prst="rect">
            <a:avLst/>
          </a:prstGeom>
        </p:spPr>
      </p:pic>
      <p:sp>
        <p:nvSpPr>
          <p:cNvPr id="105" name="文本框 104"/>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6" name="文本框 105"/>
          <p:cNvSpPr txBox="1"/>
          <p:nvPr/>
        </p:nvSpPr>
        <p:spPr>
          <a:xfrm>
            <a:off x="210185" y="2883535"/>
            <a:ext cx="4305935" cy="2306955"/>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000">
                <a:latin typeface="Times New Roman" panose="02020603050405020304" charset="0"/>
                <a:ea typeface="华光魏体_CNKI" panose="02000500000000000000" charset="-122"/>
                <a:cs typeface="Times New Roman" panose="02020603050405020304" charset="0"/>
                <a:sym typeface="+mn-ea"/>
              </a:rPr>
              <a:t>即上</a:t>
            </a:r>
            <a:r>
              <a:rPr lang="zh-CN" altLang="en-US" sz="2000">
                <a:latin typeface="Times New Roman" panose="02020603050405020304" charset="0"/>
                <a:ea typeface="华光魏体_CNKI" panose="02000500000000000000" charset="-122"/>
                <a:cs typeface="Times New Roman" panose="02020603050405020304" charset="0"/>
                <a:sym typeface="+mn-ea"/>
              </a:rPr>
              <a:t>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系统接口按照类型的不同会分</a:t>
            </a:r>
            <a:r>
              <a:rPr lang="zh-CN" altLang="en-US" sz="2000">
                <a:latin typeface="Times New Roman" panose="02020603050405020304" charset="0"/>
                <a:ea typeface="华光魏体_CNKI" panose="02000500000000000000" charset="-122"/>
                <a:cs typeface="Times New Roman" panose="02020603050405020304" charset="0"/>
                <a:sym typeface="+mn-ea"/>
              </a:rPr>
              <a:t>为：</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000">
                <a:solidFill>
                  <a:srgbClr val="FF0000"/>
                </a:solidFill>
                <a:latin typeface="Times New Roman" panose="02020603050405020304" charset="0"/>
                <a:ea typeface="华光魏体_CNKI" panose="02000500000000000000" charset="-122"/>
                <a:cs typeface="Times New Roman" panose="02020603050405020304" charset="0"/>
                <a:sym typeface="+mn-ea"/>
              </a:rPr>
              <a:t>网路接口</a:t>
            </a:r>
            <a:endParaRPr lang="zh-CN" altLang="en-US" sz="2000">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marL="285750" indent="-285750">
              <a:lnSpc>
                <a:spcPct val="150000"/>
              </a:lnSpc>
              <a:buFont typeface="Arial" panose="020B0604020202020204" pitchFamily="34" charset="0"/>
              <a:buChar char="•"/>
            </a:pPr>
            <a:r>
              <a:rPr lang="zh-CN" altLang="en-US">
                <a:latin typeface="Times New Roman" panose="02020603050405020304" charset="0"/>
                <a:ea typeface="华光魏体_CNKI" panose="02000500000000000000" charset="-122"/>
                <a:cs typeface="Times New Roman" panose="02020603050405020304" charset="0"/>
                <a:sym typeface="+mn-ea"/>
              </a:rPr>
              <a:t>在计算机网络课程中；网络通信协议和网络层次结构相关</a:t>
            </a:r>
            <a:r>
              <a:rPr lang="zh-CN" altLang="en-US">
                <a:latin typeface="Times New Roman" panose="02020603050405020304" charset="0"/>
                <a:ea typeface="华光魏体_CNKI" panose="02000500000000000000" charset="-122"/>
                <a:cs typeface="Times New Roman" panose="02020603050405020304" charset="0"/>
                <a:sym typeface="+mn-ea"/>
              </a:rPr>
              <a:t>知识；</a:t>
            </a:r>
            <a:endParaRPr lang="zh-CN" altLang="en-US">
              <a:latin typeface="Times New Roman" panose="02020603050405020304" charset="0"/>
              <a:ea typeface="华光魏体_CNKI" panose="02000500000000000000" charset="-122"/>
              <a:cs typeface="Times New Roman" panose="02020603050405020304" charset="0"/>
              <a:sym typeface="+mn-ea"/>
            </a:endParaRPr>
          </a:p>
        </p:txBody>
      </p:sp>
      <p:sp>
        <p:nvSpPr>
          <p:cNvPr id="107" name="矩形 106"/>
          <p:cNvSpPr/>
          <p:nvPr/>
        </p:nvSpPr>
        <p:spPr>
          <a:xfrm>
            <a:off x="8629650" y="3032125"/>
            <a:ext cx="2464435" cy="50736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5077460"/>
          </a:xfrm>
          <a:prstGeom prst="rect">
            <a:avLst/>
          </a:prstGeom>
          <a:noFill/>
        </p:spPr>
        <p:txBody>
          <a:bodyPr wrap="square" rtlCol="0">
            <a:spAutoFit/>
          </a:bodyPr>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6.1 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系统的功能、模型和接口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rgbClr val="FF0000"/>
                </a:solidFill>
                <a:latin typeface="Times New Roman" panose="02020603050405020304" charset="0"/>
                <a:ea typeface="华光魏体_CNKI" panose="02000500000000000000" charset="-122"/>
                <a:cs typeface="Times New Roman" panose="02020603050405020304" charset="0"/>
              </a:rPr>
              <a:t>6.2 </a:t>
            </a: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设备和设备控制器</a:t>
            </a: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6.3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中断机构和中断处理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6.4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设备驱动</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6.5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与设备无关的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6.6 </a:t>
            </a:r>
            <a:r>
              <a:rPr lang="zh-CN" altLang="en-US" sz="2400">
                <a:latin typeface="Times New Roman" panose="02020603050405020304" charset="0"/>
                <a:ea typeface="华光魏体_CNKI" panose="02000500000000000000" charset="-122"/>
                <a:cs typeface="Times New Roman" panose="02020603050405020304" charset="0"/>
                <a:sym typeface="+mn-ea"/>
              </a:rPr>
              <a:t>用户层的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6.7 </a:t>
            </a:r>
            <a:r>
              <a:rPr lang="zh-CN" altLang="en-US" sz="2400">
                <a:latin typeface="Times New Roman" panose="02020603050405020304" charset="0"/>
                <a:ea typeface="华光魏体_CNKI" panose="02000500000000000000" charset="-122"/>
                <a:cs typeface="Times New Roman" panose="02020603050405020304" charset="0"/>
                <a:sym typeface="+mn-ea"/>
              </a:rPr>
              <a:t>缓冲区管理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6.8 </a:t>
            </a:r>
            <a:r>
              <a:rPr lang="zh-CN" altLang="en-US" sz="2400">
                <a:latin typeface="Times New Roman" panose="02020603050405020304" charset="0"/>
                <a:ea typeface="华光魏体_CNKI" panose="02000500000000000000" charset="-122"/>
                <a:cs typeface="Times New Roman" panose="02020603050405020304" charset="0"/>
                <a:sym typeface="+mn-ea"/>
              </a:rPr>
              <a:t>磁盘存储器的性能和调度</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输入输出</a:t>
            </a:r>
            <a:r>
              <a:rPr lang="zh-CN" altLang="en-US" sz="4400">
                <a:latin typeface="华光魏体_CNKI" panose="02000500000000000000" charset="-122"/>
                <a:ea typeface="华光魏体_CNKI" panose="02000500000000000000" charset="-122"/>
              </a:rPr>
              <a:t>系统</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346315" y="2019300"/>
            <a:ext cx="3947795" cy="398780"/>
          </a:xfrm>
          <a:prstGeom prst="rect">
            <a:avLst/>
          </a:prstGeom>
          <a:noFill/>
          <a:ln w="22225">
            <a:solidFill>
              <a:srgbClr val="00B050"/>
            </a:solidFill>
            <a:prstDash val="sysDash"/>
          </a:ln>
        </p:spPr>
        <p:txBody>
          <a:bodyPr wrap="square" rtlCol="0">
            <a:spAutoFit/>
          </a:bodyPr>
          <a:p>
            <a:pPr algn="ct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系统的基本概念和模型</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18" name="直接箭头连接符 17"/>
          <p:cNvCxnSpPr/>
          <p:nvPr/>
        </p:nvCxnSpPr>
        <p:spPr>
          <a:xfrm>
            <a:off x="654939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446530" y="2577465"/>
            <a:ext cx="4791710" cy="263715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nvCxnSpPr>
        <p:spPr>
          <a:xfrm>
            <a:off x="6549390" y="383222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339965" y="3606800"/>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按照</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系统的模型自底向上的顺序进行</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介绍</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sp>
        <p:nvSpPr>
          <p:cNvPr id="16" name="矩形 15"/>
          <p:cNvSpPr/>
          <p:nvPr/>
        </p:nvSpPr>
        <p:spPr>
          <a:xfrm>
            <a:off x="1446530" y="52952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440180" y="584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412990" y="5009515"/>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在存储系统中的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磁盘缓冲（</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Disk Cache</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对应了内存对</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的</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支持</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1" name="直接箭头连接符 20"/>
          <p:cNvCxnSpPr/>
          <p:nvPr/>
        </p:nvCxnSpPr>
        <p:spPr>
          <a:xfrm>
            <a:off x="6616065" y="5514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412990" y="58413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一个典型的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3" name="直接箭头连接符 22"/>
          <p:cNvCxnSpPr/>
          <p:nvPr/>
        </p:nvCxnSpPr>
        <p:spPr>
          <a:xfrm>
            <a:off x="6622415" y="6022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即硬件部分</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pic>
        <p:nvPicPr>
          <p:cNvPr id="104" name="图片 103"/>
          <p:cNvPicPr>
            <a:picLocks noChangeAspect="1"/>
          </p:cNvPicPr>
          <p:nvPr/>
        </p:nvPicPr>
        <p:blipFill>
          <a:blip r:embed="rId1"/>
          <a:stretch>
            <a:fillRect/>
          </a:stretch>
        </p:blipFill>
        <p:spPr>
          <a:xfrm>
            <a:off x="4325620" y="2192020"/>
            <a:ext cx="7346950" cy="4561205"/>
          </a:xfrm>
          <a:prstGeom prst="rect">
            <a:avLst/>
          </a:prstGeom>
        </p:spPr>
      </p:pic>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106" name="文本框 105"/>
          <p:cNvSpPr txBox="1"/>
          <p:nvPr/>
        </p:nvSpPr>
        <p:spPr>
          <a:xfrm>
            <a:off x="210185" y="2883535"/>
            <a:ext cx="3970020" cy="2168525"/>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a:latin typeface="Times New Roman" panose="02020603050405020304" charset="0"/>
                <a:ea typeface="华光魏体_CNKI" panose="02000500000000000000" charset="-122"/>
                <a:cs typeface="Times New Roman" panose="02020603050405020304" charset="0"/>
                <a:sym typeface="+mn-ea"/>
              </a:rPr>
              <a:t>如果不了解硬件的构造，就难以理解</a:t>
            </a:r>
            <a:r>
              <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rPr>
              <a:t>为什么</a:t>
            </a:r>
            <a:r>
              <a:rPr lang="en-US" altLang="zh-CN">
                <a:solidFill>
                  <a:srgbClr val="FF0000"/>
                </a:solidFill>
                <a:latin typeface="Times New Roman" panose="02020603050405020304" charset="0"/>
                <a:ea typeface="华光魏体_CNKI" panose="02000500000000000000" charset="-122"/>
                <a:cs typeface="Times New Roman" panose="02020603050405020304" charset="0"/>
                <a:sym typeface="+mn-ea"/>
              </a:rPr>
              <a:t>I/O</a:t>
            </a:r>
            <a:r>
              <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rPr>
              <a:t>过程可以不占用</a:t>
            </a:r>
            <a:r>
              <a:rPr lang="en-US" altLang="zh-CN">
                <a:solidFill>
                  <a:srgbClr val="FF0000"/>
                </a:solidFill>
                <a:latin typeface="Times New Roman" panose="02020603050405020304" charset="0"/>
                <a:ea typeface="华光魏体_CNKI" panose="02000500000000000000" charset="-122"/>
                <a:cs typeface="Times New Roman" panose="02020603050405020304" charset="0"/>
                <a:sym typeface="+mn-ea"/>
              </a:rPr>
              <a:t>CPU</a:t>
            </a:r>
            <a:r>
              <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rPr>
              <a:t>的时间来工作？</a:t>
            </a:r>
            <a:endParaRPr lang="zh-CN" altLang="en-US">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a:latin typeface="Times New Roman" panose="02020603050405020304" charset="0"/>
                <a:ea typeface="华光魏体_CNKI" panose="02000500000000000000" charset="-122"/>
                <a:cs typeface="Times New Roman" panose="02020603050405020304" charset="0"/>
                <a:sym typeface="+mn-ea"/>
              </a:rPr>
              <a:t>所以讲完这一节，请大家上面这个</a:t>
            </a:r>
            <a:r>
              <a:rPr lang="zh-CN" altLang="en-US">
                <a:latin typeface="Times New Roman" panose="02020603050405020304" charset="0"/>
                <a:ea typeface="华光魏体_CNKI" panose="02000500000000000000" charset="-122"/>
                <a:cs typeface="Times New Roman" panose="02020603050405020304" charset="0"/>
                <a:sym typeface="+mn-ea"/>
              </a:rPr>
              <a:t>问题</a:t>
            </a:r>
            <a:endParaRPr lang="zh-CN" altLang="en-US">
              <a:latin typeface="Times New Roman" panose="02020603050405020304" charset="0"/>
              <a:ea typeface="华光魏体_CNKI" panose="02000500000000000000" charset="-122"/>
              <a:cs typeface="Times New Roman" panose="02020603050405020304" charset="0"/>
              <a:sym typeface="+mn-ea"/>
            </a:endParaRPr>
          </a:p>
        </p:txBody>
      </p:sp>
      <p:sp>
        <p:nvSpPr>
          <p:cNvPr id="107" name="矩形 106"/>
          <p:cNvSpPr/>
          <p:nvPr/>
        </p:nvSpPr>
        <p:spPr>
          <a:xfrm>
            <a:off x="4325620" y="5222875"/>
            <a:ext cx="7175500" cy="163512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即硬件部分</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106" name="文本框 105"/>
          <p:cNvSpPr txBox="1"/>
          <p:nvPr/>
        </p:nvSpPr>
        <p:spPr>
          <a:xfrm>
            <a:off x="762635" y="2648585"/>
            <a:ext cx="9956165" cy="286131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设备一般由两部分组成：</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Ø"/>
            </a:pP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机械部分</a:t>
            </a:r>
            <a:r>
              <a:rPr lang="zh-CN" altLang="en-US" sz="2400">
                <a:latin typeface="Times New Roman" panose="02020603050405020304" charset="0"/>
                <a:ea typeface="华光魏体_CNKI" panose="02000500000000000000" charset="-122"/>
                <a:cs typeface="Times New Roman" panose="02020603050405020304" charset="0"/>
                <a:sym typeface="+mn-ea"/>
              </a:rPr>
              <a:t>：执行</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操作，例如键盘的机械部分，鼠标的机械部分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Ø"/>
            </a:pP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电子部分</a:t>
            </a:r>
            <a:r>
              <a:rPr lang="zh-CN" altLang="en-US" sz="2400">
                <a:latin typeface="Times New Roman" panose="02020603050405020304" charset="0"/>
                <a:ea typeface="华光魏体_CNKI" panose="02000500000000000000" charset="-122"/>
                <a:cs typeface="Times New Roman" panose="02020603050405020304" charset="0"/>
                <a:sym typeface="+mn-ea"/>
              </a:rPr>
              <a:t>：也叫设备控制器或者适配器（</a:t>
            </a:r>
            <a:r>
              <a:rPr lang="en-US" altLang="zh-CN" sz="2400">
                <a:latin typeface="Times New Roman" panose="02020603050405020304" charset="0"/>
                <a:ea typeface="华光魏体_CNKI" panose="02000500000000000000" charset="-122"/>
                <a:cs typeface="Times New Roman" panose="02020603050405020304" charset="0"/>
                <a:sym typeface="+mn-ea"/>
              </a:rPr>
              <a:t>adapter</a:t>
            </a:r>
            <a:r>
              <a:rPr lang="zh-CN" altLang="en-US" sz="2400">
                <a:latin typeface="Times New Roman" panose="02020603050405020304" charset="0"/>
                <a:ea typeface="华光魏体_CNKI" panose="02000500000000000000" charset="-122"/>
                <a:cs typeface="Times New Roman" panose="02020603050405020304" charset="0"/>
                <a:sym typeface="+mn-ea"/>
              </a:rPr>
              <a:t>），在微机和小型机一般都是控制卡，接口卡或者网卡；在大中型计算机系统中，会配置</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通道或者</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处理机；</a:t>
            </a: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5077460"/>
          </a:xfrm>
          <a:prstGeom prst="rect">
            <a:avLst/>
          </a:prstGeom>
          <a:noFill/>
        </p:spPr>
        <p:txBody>
          <a:bodyPr wrap="square" rtlCol="0">
            <a:spAutoFit/>
          </a:bodyPr>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6.1 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系统的功能、模型和接口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6.2 </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设备和设备控制器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6.3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中断机构和中断处理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6.4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设备驱动</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6.5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与设备无关的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6.6 </a:t>
            </a:r>
            <a:r>
              <a:rPr lang="zh-CN" altLang="en-US" sz="2400">
                <a:latin typeface="Times New Roman" panose="02020603050405020304" charset="0"/>
                <a:ea typeface="华光魏体_CNKI" panose="02000500000000000000" charset="-122"/>
                <a:cs typeface="Times New Roman" panose="02020603050405020304" charset="0"/>
                <a:sym typeface="+mn-ea"/>
              </a:rPr>
              <a:t>用户层的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6.7 </a:t>
            </a:r>
            <a:r>
              <a:rPr lang="zh-CN" altLang="en-US" sz="2400">
                <a:latin typeface="Times New Roman" panose="02020603050405020304" charset="0"/>
                <a:ea typeface="华光魏体_CNKI" panose="02000500000000000000" charset="-122"/>
                <a:cs typeface="Times New Roman" panose="02020603050405020304" charset="0"/>
                <a:sym typeface="+mn-ea"/>
              </a:rPr>
              <a:t>缓冲区管理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6.8 </a:t>
            </a:r>
            <a:r>
              <a:rPr lang="zh-CN" altLang="en-US" sz="2400">
                <a:latin typeface="Times New Roman" panose="02020603050405020304" charset="0"/>
                <a:ea typeface="华光魏体_CNKI" panose="02000500000000000000" charset="-122"/>
                <a:cs typeface="Times New Roman" panose="02020603050405020304" charset="0"/>
                <a:sym typeface="+mn-ea"/>
              </a:rPr>
              <a:t>磁盘存储器的性能和调度</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输入输出</a:t>
            </a:r>
            <a:r>
              <a:rPr lang="zh-CN" altLang="en-US" sz="4400">
                <a:latin typeface="华光魏体_CNKI" panose="02000500000000000000" charset="-122"/>
                <a:ea typeface="华光魏体_CNKI" panose="02000500000000000000" charset="-122"/>
              </a:rPr>
              <a:t>系统</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即硬件部分</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106" name="文本框 105"/>
          <p:cNvSpPr txBox="1"/>
          <p:nvPr/>
        </p:nvSpPr>
        <p:spPr>
          <a:xfrm>
            <a:off x="762635" y="2648585"/>
            <a:ext cx="9956165" cy="286131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设备一般由两部分组成：</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Ø"/>
            </a:pP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机械部分</a:t>
            </a:r>
            <a:r>
              <a:rPr lang="zh-CN" altLang="en-US" sz="2400">
                <a:latin typeface="Times New Roman" panose="02020603050405020304" charset="0"/>
                <a:ea typeface="华光魏体_CNKI" panose="02000500000000000000" charset="-122"/>
                <a:cs typeface="Times New Roman" panose="02020603050405020304" charset="0"/>
                <a:sym typeface="+mn-ea"/>
              </a:rPr>
              <a:t>：执行</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操作，例如键盘的机械部分，鼠标的机械部分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Ø"/>
            </a:pP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电子部分</a:t>
            </a:r>
            <a:r>
              <a:rPr lang="zh-CN" altLang="en-US" sz="2400">
                <a:latin typeface="Times New Roman" panose="02020603050405020304" charset="0"/>
                <a:ea typeface="华光魏体_CNKI" panose="02000500000000000000" charset="-122"/>
                <a:cs typeface="Times New Roman" panose="02020603050405020304" charset="0"/>
                <a:sym typeface="+mn-ea"/>
              </a:rPr>
              <a:t>：也叫设备控制器或者适配器（</a:t>
            </a:r>
            <a:r>
              <a:rPr lang="en-US" altLang="zh-CN" sz="2400">
                <a:latin typeface="Times New Roman" panose="02020603050405020304" charset="0"/>
                <a:ea typeface="华光魏体_CNKI" panose="02000500000000000000" charset="-122"/>
                <a:cs typeface="Times New Roman" panose="02020603050405020304" charset="0"/>
                <a:sym typeface="+mn-ea"/>
              </a:rPr>
              <a:t>adapter</a:t>
            </a:r>
            <a:r>
              <a:rPr lang="zh-CN" altLang="en-US" sz="2400">
                <a:latin typeface="Times New Roman" panose="02020603050405020304" charset="0"/>
                <a:ea typeface="华光魏体_CNKI" panose="02000500000000000000" charset="-122"/>
                <a:cs typeface="Times New Roman" panose="02020603050405020304" charset="0"/>
                <a:sym typeface="+mn-ea"/>
              </a:rPr>
              <a:t>），在微机和小型机一般都是控制卡，接口卡或者网卡；在大中型计算机系统中，会配置</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通道或者</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处理机；</a:t>
            </a: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pic>
        <p:nvPicPr>
          <p:cNvPr id="2" name="图片 1"/>
          <p:cNvPicPr>
            <a:picLocks noChangeAspect="1"/>
          </p:cNvPicPr>
          <p:nvPr/>
        </p:nvPicPr>
        <p:blipFill>
          <a:blip r:embed="rId1"/>
          <a:stretch>
            <a:fillRect/>
          </a:stretch>
        </p:blipFill>
        <p:spPr>
          <a:xfrm>
            <a:off x="3161406" y="225676"/>
            <a:ext cx="4050749" cy="6382616"/>
          </a:xfrm>
          <a:prstGeom prst="rect">
            <a:avLst/>
          </a:prstGeom>
        </p:spPr>
      </p:pic>
      <p:pic>
        <p:nvPicPr>
          <p:cNvPr id="3" name="图片 2"/>
          <p:cNvPicPr>
            <a:picLocks noChangeAspect="1"/>
          </p:cNvPicPr>
          <p:nvPr/>
        </p:nvPicPr>
        <p:blipFill>
          <a:blip r:embed="rId2"/>
          <a:stretch>
            <a:fillRect/>
          </a:stretch>
        </p:blipFill>
        <p:spPr>
          <a:xfrm>
            <a:off x="7212375" y="227457"/>
            <a:ext cx="4050749" cy="6382616"/>
          </a:xfrm>
          <a:prstGeom prst="rect">
            <a:avLst/>
          </a:prstGeom>
        </p:spPr>
      </p:pic>
    </p:spTree>
    <p:custDataLst>
      <p:tags r:id="rId3"/>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即硬件部分</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106" name="文本框 105"/>
          <p:cNvSpPr txBox="1"/>
          <p:nvPr/>
        </p:nvSpPr>
        <p:spPr>
          <a:xfrm>
            <a:off x="762635" y="2648585"/>
            <a:ext cx="9956165" cy="3969385"/>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设备的</a:t>
            </a:r>
            <a:r>
              <a:rPr lang="zh-CN" altLang="en-US" sz="2400">
                <a:latin typeface="Times New Roman" panose="02020603050405020304" charset="0"/>
                <a:ea typeface="华光魏体_CNKI" panose="02000500000000000000" charset="-122"/>
                <a:cs typeface="Times New Roman" panose="02020603050405020304" charset="0"/>
                <a:sym typeface="+mn-ea"/>
              </a:rPr>
              <a:t>类型：</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Ø"/>
            </a:pPr>
            <a:r>
              <a:rPr lang="zh-CN" altLang="en-US" sz="2400">
                <a:latin typeface="Times New Roman" panose="02020603050405020304" charset="0"/>
                <a:ea typeface="华光魏体_CNKI" panose="02000500000000000000" charset="-122"/>
                <a:cs typeface="Times New Roman" panose="02020603050405020304" charset="0"/>
                <a:sym typeface="+mn-ea"/>
              </a:rPr>
              <a:t>从使用特性上分：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400">
                <a:latin typeface="Times New Roman" panose="02020603050405020304" charset="0"/>
                <a:ea typeface="华光魏体_CNKI" panose="02000500000000000000" charset="-122"/>
                <a:cs typeface="Times New Roman" panose="02020603050405020304" charset="0"/>
                <a:sym typeface="+mn-ea"/>
              </a:rPr>
              <a:t>存储设备：外存：硬盘、</a:t>
            </a:r>
            <a:r>
              <a:rPr lang="en-US" altLang="zh-CN" sz="2400">
                <a:latin typeface="Times New Roman" panose="02020603050405020304" charset="0"/>
                <a:ea typeface="华光魏体_CNKI" panose="02000500000000000000" charset="-122"/>
                <a:cs typeface="Times New Roman" panose="02020603050405020304" charset="0"/>
                <a:sym typeface="+mn-ea"/>
              </a:rPr>
              <a:t>U</a:t>
            </a:r>
            <a:r>
              <a:rPr lang="zh-CN" altLang="en-US" sz="2400">
                <a:latin typeface="Times New Roman" panose="02020603050405020304" charset="0"/>
                <a:ea typeface="华光魏体_CNKI" panose="02000500000000000000" charset="-122"/>
                <a:cs typeface="Times New Roman" panose="02020603050405020304" charset="0"/>
                <a:sym typeface="+mn-ea"/>
              </a:rPr>
              <a:t>盘、</a:t>
            </a:r>
            <a:r>
              <a:rPr lang="zh-CN" altLang="en-US" sz="2400">
                <a:latin typeface="Times New Roman" panose="02020603050405020304" charset="0"/>
                <a:ea typeface="华光魏体_CNKI" panose="02000500000000000000" charset="-122"/>
                <a:cs typeface="Times New Roman" panose="02020603050405020304" charset="0"/>
                <a:sym typeface="+mn-ea"/>
              </a:rPr>
              <a:t>光盘</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800100" lvl="1" indent="-342900">
              <a:lnSpc>
                <a:spcPct val="150000"/>
              </a:lnSpc>
              <a:buFont typeface="Arial" panose="020B0604020202020204" pitchFamily="34" charset="0"/>
              <a:buChar char="•"/>
            </a:pPr>
            <a:r>
              <a:rPr lang="zh-CN" altLang="en-US" sz="2400">
                <a:latin typeface="Times New Roman" panose="02020603050405020304" charset="0"/>
                <a:ea typeface="华光魏体_CNKI" panose="02000500000000000000" charset="-122"/>
                <a:cs typeface="Times New Roman" panose="02020603050405020304" charset="0"/>
                <a:sym typeface="+mn-ea"/>
              </a:rPr>
              <a:t>输入</a:t>
            </a:r>
            <a:r>
              <a:rPr lang="en-US" altLang="zh-CN" sz="2400">
                <a:latin typeface="Times New Roman" panose="02020603050405020304" charset="0"/>
                <a:ea typeface="华光魏体_CNKI" panose="02000500000000000000" charset="-122"/>
                <a:cs typeface="Times New Roman" panose="02020603050405020304" charset="0"/>
                <a:sym typeface="+mn-ea"/>
              </a:rPr>
              <a:t>: </a:t>
            </a:r>
            <a:r>
              <a:rPr lang="zh-CN" altLang="en-US" sz="2400">
                <a:latin typeface="Times New Roman" panose="02020603050405020304" charset="0"/>
                <a:ea typeface="华光魏体_CNKI" panose="02000500000000000000" charset="-122"/>
                <a:cs typeface="Times New Roman" panose="02020603050405020304" charset="0"/>
                <a:sym typeface="+mn-ea"/>
              </a:rPr>
              <a:t>鼠标、键盘、扫描仪、摄像头</a:t>
            </a:r>
            <a:r>
              <a:rPr lang="zh-CN" altLang="en-US" sz="2400">
                <a:latin typeface="Times New Roman" panose="02020603050405020304" charset="0"/>
                <a:ea typeface="华光魏体_CNKI" panose="02000500000000000000" charset="-122"/>
                <a:cs typeface="Times New Roman" panose="02020603050405020304" charset="0"/>
                <a:sym typeface="+mn-ea"/>
              </a:rPr>
              <a:t>等</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800100" lvl="1" indent="-342900">
              <a:lnSpc>
                <a:spcPct val="150000"/>
              </a:lnSpc>
              <a:buFont typeface="Arial" panose="020B0604020202020204" pitchFamily="34" charset="0"/>
              <a:buChar char="•"/>
            </a:pPr>
            <a:r>
              <a:rPr lang="zh-CN" altLang="en-US" sz="2400">
                <a:latin typeface="Times New Roman" panose="02020603050405020304" charset="0"/>
                <a:ea typeface="华光魏体_CNKI" panose="02000500000000000000" charset="-122"/>
                <a:cs typeface="Times New Roman" panose="02020603050405020304" charset="0"/>
                <a:sym typeface="+mn-ea"/>
              </a:rPr>
              <a:t>输出：打印机、音响</a:t>
            </a:r>
            <a:r>
              <a:rPr lang="zh-CN" altLang="en-US" sz="2400">
                <a:latin typeface="Times New Roman" panose="02020603050405020304" charset="0"/>
                <a:ea typeface="华光魏体_CNKI" panose="02000500000000000000" charset="-122"/>
                <a:cs typeface="Times New Roman" panose="02020603050405020304" charset="0"/>
                <a:sym typeface="+mn-ea"/>
              </a:rPr>
              <a:t>等；</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800100" lvl="1" indent="-342900">
              <a:lnSpc>
                <a:spcPct val="150000"/>
              </a:lnSpc>
              <a:buFont typeface="Arial" panose="020B0604020202020204" pitchFamily="34" charset="0"/>
              <a:buChar char="•"/>
            </a:pPr>
            <a:r>
              <a:rPr lang="zh-CN" altLang="en-US" sz="2400">
                <a:latin typeface="Times New Roman" panose="02020603050405020304" charset="0"/>
                <a:ea typeface="华光魏体_CNKI" panose="02000500000000000000" charset="-122"/>
                <a:cs typeface="Times New Roman" panose="02020603050405020304" charset="0"/>
                <a:sym typeface="+mn-ea"/>
              </a:rPr>
              <a:t>交互式：可触式显示屏；体感设备</a:t>
            </a:r>
            <a:r>
              <a:rPr lang="zh-CN" altLang="en-US" sz="2400">
                <a:latin typeface="Times New Roman" panose="02020603050405020304" charset="0"/>
                <a:ea typeface="华光魏体_CNKI" panose="02000500000000000000" charset="-122"/>
                <a:cs typeface="Times New Roman" panose="02020603050405020304" charset="0"/>
                <a:sym typeface="+mn-ea"/>
              </a:rPr>
              <a:t>等；</a:t>
            </a: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pic>
        <p:nvPicPr>
          <p:cNvPr id="2" name="Picture 2" descr="硬磁盘驱动器, 车道, 保存, 光盘, 硬盘, 磁盘, 数据, 计算机, 数据存储, 图标, 添加, 箭头"/>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43023" y="2852194"/>
            <a:ext cx="1584309" cy="147568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2406" y="4554455"/>
            <a:ext cx="1219200" cy="1219200"/>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095" y="5540313"/>
            <a:ext cx="1219200" cy="1219200"/>
          </a:xfrm>
          <a:prstGeom prst="rect">
            <a:avLst/>
          </a:prstGeom>
        </p:spPr>
      </p:pic>
    </p:spTree>
    <p:custDataLst>
      <p:tags r:id="rId4"/>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即硬件部分</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106" name="文本框 105"/>
          <p:cNvSpPr txBox="1"/>
          <p:nvPr/>
        </p:nvSpPr>
        <p:spPr>
          <a:xfrm>
            <a:off x="762635" y="2648585"/>
            <a:ext cx="9956165" cy="286131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设备的</a:t>
            </a:r>
            <a:r>
              <a:rPr lang="zh-CN" altLang="en-US" sz="2400">
                <a:latin typeface="Times New Roman" panose="02020603050405020304" charset="0"/>
                <a:ea typeface="华光魏体_CNKI" panose="02000500000000000000" charset="-122"/>
                <a:cs typeface="Times New Roman" panose="02020603050405020304" charset="0"/>
                <a:sym typeface="+mn-ea"/>
              </a:rPr>
              <a:t>类型：</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Ø"/>
            </a:pPr>
            <a:r>
              <a:rPr lang="zh-CN" altLang="en-US" sz="2400">
                <a:latin typeface="Times New Roman" panose="02020603050405020304" charset="0"/>
                <a:ea typeface="华光魏体_CNKI" panose="02000500000000000000" charset="-122"/>
                <a:cs typeface="Times New Roman" panose="02020603050405020304" charset="0"/>
                <a:sym typeface="+mn-ea"/>
              </a:rPr>
              <a:t>从传输</a:t>
            </a:r>
            <a:r>
              <a:rPr lang="zh-CN" altLang="en-US" sz="2400">
                <a:latin typeface="Times New Roman" panose="02020603050405020304" charset="0"/>
                <a:ea typeface="华光魏体_CNKI" panose="02000500000000000000" charset="-122"/>
                <a:cs typeface="Times New Roman" panose="02020603050405020304" charset="0"/>
                <a:sym typeface="+mn-ea"/>
              </a:rPr>
              <a:t>速率上分：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400">
                <a:latin typeface="Times New Roman" panose="02020603050405020304" charset="0"/>
                <a:ea typeface="华光魏体_CNKI" panose="02000500000000000000" charset="-122"/>
                <a:cs typeface="Times New Roman" panose="02020603050405020304" charset="0"/>
                <a:sym typeface="+mn-ea"/>
              </a:rPr>
              <a:t>低速设备：</a:t>
            </a:r>
            <a:r>
              <a:rPr lang="en-US" altLang="zh-CN" sz="2400">
                <a:latin typeface="Times New Roman" panose="02020603050405020304" charset="0"/>
                <a:ea typeface="华光魏体_CNKI" panose="02000500000000000000" charset="-122"/>
                <a:cs typeface="Times New Roman" panose="02020603050405020304" charset="0"/>
                <a:sym typeface="+mn-ea"/>
              </a:rPr>
              <a:t>1-100byte/s,</a:t>
            </a:r>
            <a:r>
              <a:rPr lang="zh-CN" altLang="en-US" sz="2400">
                <a:latin typeface="Times New Roman" panose="02020603050405020304" charset="0"/>
                <a:ea typeface="华光魏体_CNKI" panose="02000500000000000000" charset="-122"/>
                <a:cs typeface="Times New Roman" panose="02020603050405020304" charset="0"/>
                <a:sym typeface="+mn-ea"/>
              </a:rPr>
              <a:t>键盘、</a:t>
            </a:r>
            <a:r>
              <a:rPr lang="zh-CN" altLang="en-US" sz="2400">
                <a:latin typeface="Times New Roman" panose="02020603050405020304" charset="0"/>
                <a:ea typeface="华光魏体_CNKI" panose="02000500000000000000" charset="-122"/>
                <a:cs typeface="Times New Roman" panose="02020603050405020304" charset="0"/>
                <a:sym typeface="+mn-ea"/>
              </a:rPr>
              <a:t>鼠标；</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400">
                <a:latin typeface="Times New Roman" panose="02020603050405020304" charset="0"/>
                <a:ea typeface="华光魏体_CNKI" panose="02000500000000000000" charset="-122"/>
                <a:cs typeface="Times New Roman" panose="02020603050405020304" charset="0"/>
                <a:sym typeface="+mn-ea"/>
              </a:rPr>
              <a:t>中速设备：</a:t>
            </a:r>
            <a:r>
              <a:rPr lang="en-US" altLang="zh-CN" sz="2400">
                <a:latin typeface="Times New Roman" panose="02020603050405020304" charset="0"/>
                <a:ea typeface="华光魏体_CNKI" panose="02000500000000000000" charset="-122"/>
                <a:cs typeface="Times New Roman" panose="02020603050405020304" charset="0"/>
                <a:sym typeface="+mn-ea"/>
              </a:rPr>
              <a:t>1K~1MB</a:t>
            </a:r>
            <a:r>
              <a:rPr lang="en-US" altLang="zh-CN" sz="2400">
                <a:latin typeface="Times New Roman" panose="02020603050405020304" charset="0"/>
                <a:ea typeface="华光魏体_CNKI" panose="02000500000000000000" charset="-122"/>
                <a:cs typeface="Times New Roman" panose="02020603050405020304" charset="0"/>
                <a:sym typeface="+mn-ea"/>
              </a:rPr>
              <a:t>/s, </a:t>
            </a:r>
            <a:r>
              <a:rPr lang="zh-CN" altLang="en-US" sz="2400">
                <a:latin typeface="Times New Roman" panose="02020603050405020304" charset="0"/>
                <a:ea typeface="华光魏体_CNKI" panose="02000500000000000000" charset="-122"/>
                <a:cs typeface="Times New Roman" panose="02020603050405020304" charset="0"/>
                <a:sym typeface="+mn-ea"/>
              </a:rPr>
              <a:t>打印机</a:t>
            </a:r>
            <a:r>
              <a:rPr lang="en-US" altLang="zh-CN" sz="2400">
                <a:latin typeface="Times New Roman" panose="02020603050405020304" charset="0"/>
                <a:ea typeface="华光魏体_CNKI" panose="02000500000000000000" charset="-122"/>
                <a:cs typeface="Times New Roman" panose="02020603050405020304" charset="0"/>
                <a:sym typeface="+mn-ea"/>
              </a:rPr>
              <a:t>;</a:t>
            </a:r>
            <a:endParaRPr lang="en-US" altLang="zh-CN"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400">
                <a:latin typeface="Times New Roman" panose="02020603050405020304" charset="0"/>
                <a:ea typeface="华光魏体_CNKI" panose="02000500000000000000" charset="-122"/>
                <a:cs typeface="Times New Roman" panose="02020603050405020304" charset="0"/>
                <a:sym typeface="+mn-ea"/>
              </a:rPr>
              <a:t>高速设备：</a:t>
            </a:r>
            <a:r>
              <a:rPr lang="en-US" altLang="zh-CN" sz="2400">
                <a:latin typeface="Times New Roman" panose="02020603050405020304" charset="0"/>
                <a:ea typeface="华光魏体_CNKI" panose="02000500000000000000" charset="-122"/>
                <a:cs typeface="Times New Roman" panose="02020603050405020304" charset="0"/>
                <a:sym typeface="+mn-ea"/>
              </a:rPr>
              <a:t>1MB~1GB/s, 	</a:t>
            </a:r>
            <a:r>
              <a:rPr lang="zh-CN" altLang="en-US" sz="2400">
                <a:latin typeface="Times New Roman" panose="02020603050405020304" charset="0"/>
                <a:ea typeface="华光魏体_CNKI" panose="02000500000000000000" charset="-122"/>
                <a:cs typeface="Times New Roman" panose="02020603050405020304" charset="0"/>
                <a:sym typeface="+mn-ea"/>
              </a:rPr>
              <a:t>磁盘、光盘</a:t>
            </a:r>
            <a:r>
              <a:rPr lang="zh-CN" altLang="en-US" sz="2400">
                <a:latin typeface="Times New Roman" panose="02020603050405020304" charset="0"/>
                <a:ea typeface="华光魏体_CNKI" panose="02000500000000000000" charset="-122"/>
                <a:cs typeface="Times New Roman" panose="02020603050405020304" charset="0"/>
                <a:sym typeface="+mn-ea"/>
              </a:rPr>
              <a:t>等；</a:t>
            </a: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zh-CN" altLang="en-US" sz="2400">
                <a:solidFill>
                  <a:schemeClr val="tx1"/>
                </a:solidFill>
                <a:latin typeface="华光魏体_CNKI" panose="02000500000000000000" charset="-122"/>
                <a:ea typeface="华光魏体_CNKI" panose="02000500000000000000" charset="-122"/>
              </a:rPr>
              <a:t>即硬件部分</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106" name="文本框 105"/>
          <p:cNvSpPr txBox="1"/>
          <p:nvPr/>
        </p:nvSpPr>
        <p:spPr>
          <a:xfrm>
            <a:off x="762635" y="2648585"/>
            <a:ext cx="9956165" cy="3969385"/>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设备的</a:t>
            </a:r>
            <a:r>
              <a:rPr lang="zh-CN" altLang="en-US" sz="2400">
                <a:latin typeface="Times New Roman" panose="02020603050405020304" charset="0"/>
                <a:ea typeface="华光魏体_CNKI" panose="02000500000000000000" charset="-122"/>
                <a:cs typeface="Times New Roman" panose="02020603050405020304" charset="0"/>
                <a:sym typeface="+mn-ea"/>
              </a:rPr>
              <a:t>类型：</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Ø"/>
            </a:pPr>
            <a:r>
              <a:rPr lang="zh-CN" altLang="en-US" sz="2400">
                <a:latin typeface="Times New Roman" panose="02020603050405020304" charset="0"/>
                <a:ea typeface="华光魏体_CNKI" panose="02000500000000000000" charset="-122"/>
                <a:cs typeface="Times New Roman" panose="02020603050405020304" charset="0"/>
                <a:sym typeface="+mn-ea"/>
              </a:rPr>
              <a:t>从数据传输单位上</a:t>
            </a:r>
            <a:r>
              <a:rPr lang="zh-CN" altLang="en-US" sz="2400">
                <a:latin typeface="Times New Roman" panose="02020603050405020304" charset="0"/>
                <a:ea typeface="华光魏体_CNKI" panose="02000500000000000000" charset="-122"/>
                <a:cs typeface="Times New Roman" panose="02020603050405020304" charset="0"/>
                <a:sym typeface="+mn-ea"/>
              </a:rPr>
              <a:t>区分：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400">
                <a:latin typeface="Times New Roman" panose="02020603050405020304" charset="0"/>
                <a:ea typeface="华光魏体_CNKI" panose="02000500000000000000" charset="-122"/>
                <a:cs typeface="Times New Roman" panose="02020603050405020304" charset="0"/>
                <a:sym typeface="+mn-ea"/>
              </a:rPr>
              <a:t>块设备</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400">
                <a:latin typeface="Times New Roman" panose="02020603050405020304" charset="0"/>
                <a:ea typeface="华光魏体_CNKI" panose="02000500000000000000" charset="-122"/>
                <a:cs typeface="Times New Roman" panose="02020603050405020304" charset="0"/>
                <a:sym typeface="+mn-ea"/>
              </a:rPr>
              <a:t>流设备（字符</a:t>
            </a:r>
            <a:r>
              <a:rPr lang="zh-CN" altLang="en-US" sz="2400">
                <a:latin typeface="Times New Roman" panose="02020603050405020304" charset="0"/>
                <a:ea typeface="华光魏体_CNKI" panose="02000500000000000000" charset="-122"/>
                <a:cs typeface="Times New Roman" panose="02020603050405020304" charset="0"/>
                <a:sym typeface="+mn-ea"/>
              </a:rPr>
              <a:t>设备）；</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Ø"/>
            </a:pPr>
            <a:r>
              <a:rPr lang="zh-CN" altLang="en-US" sz="2400">
                <a:latin typeface="Times New Roman" panose="02020603050405020304" charset="0"/>
                <a:ea typeface="华光魏体_CNKI" panose="02000500000000000000" charset="-122"/>
                <a:cs typeface="Times New Roman" panose="02020603050405020304" charset="0"/>
                <a:sym typeface="+mn-ea"/>
              </a:rPr>
              <a:t>从共享属性上</a:t>
            </a:r>
            <a:r>
              <a:rPr lang="zh-CN" altLang="en-US" sz="2400">
                <a:latin typeface="Times New Roman" panose="02020603050405020304" charset="0"/>
                <a:ea typeface="华光魏体_CNKI" panose="02000500000000000000" charset="-122"/>
                <a:cs typeface="Times New Roman" panose="02020603050405020304" charset="0"/>
                <a:sym typeface="+mn-ea"/>
              </a:rPr>
              <a:t>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400">
                <a:latin typeface="Times New Roman" panose="02020603050405020304" charset="0"/>
                <a:ea typeface="华光魏体_CNKI" panose="02000500000000000000" charset="-122"/>
                <a:cs typeface="Times New Roman" panose="02020603050405020304" charset="0"/>
                <a:sym typeface="+mn-ea"/>
              </a:rPr>
              <a:t>独占</a:t>
            </a:r>
            <a:r>
              <a:rPr lang="zh-CN" altLang="en-US" sz="2400">
                <a:latin typeface="Times New Roman" panose="02020603050405020304" charset="0"/>
                <a:ea typeface="华光魏体_CNKI" panose="02000500000000000000" charset="-122"/>
                <a:cs typeface="Times New Roman" panose="02020603050405020304" charset="0"/>
                <a:sym typeface="+mn-ea"/>
              </a:rPr>
              <a:t>设备</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Arial" panose="020B0604020202020204" pitchFamily="34" charset="0"/>
              <a:buChar char="•"/>
            </a:pPr>
            <a:r>
              <a:rPr lang="zh-CN" altLang="en-US" sz="2400">
                <a:latin typeface="Times New Roman" panose="02020603050405020304" charset="0"/>
                <a:ea typeface="华光魏体_CNKI" panose="02000500000000000000" charset="-122"/>
                <a:cs typeface="Times New Roman" panose="02020603050405020304" charset="0"/>
                <a:sym typeface="+mn-ea"/>
              </a:rPr>
              <a:t>共享</a:t>
            </a:r>
            <a:r>
              <a:rPr lang="zh-CN" altLang="en-US" sz="2400">
                <a:latin typeface="Times New Roman" panose="02020603050405020304" charset="0"/>
                <a:ea typeface="华光魏体_CNKI" panose="02000500000000000000" charset="-122"/>
                <a:cs typeface="Times New Roman" panose="02020603050405020304" charset="0"/>
                <a:sym typeface="+mn-ea"/>
              </a:rPr>
              <a:t>设备</a:t>
            </a: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Object 3"/>
          <p:cNvGraphicFramePr>
            <a:graphicFrameLocks noGrp="1" noChangeAspect="1"/>
          </p:cNvGraphicFramePr>
          <p:nvPr>
            <p:ph idx="1"/>
          </p:nvPr>
        </p:nvGraphicFramePr>
        <p:xfrm>
          <a:off x="944245" y="2681605"/>
          <a:ext cx="6398895" cy="2926080"/>
        </p:xfrm>
        <a:graphic>
          <a:graphicData uri="http://schemas.openxmlformats.org/presentationml/2006/ole">
            <mc:AlternateContent xmlns:mc="http://schemas.openxmlformats.org/markup-compatibility/2006">
              <mc:Choice xmlns:v="urn:schemas-microsoft-com:vml" Requires="v">
                <p:oleObj spid="_x0000_s209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45" y="2681605"/>
                        <a:ext cx="6398895" cy="2926080"/>
                      </a:xfrm>
                      <a:prstGeom prst="rect">
                        <a:avLst/>
                      </a:prstGeom>
                      <a:noFill/>
                      <a:ln>
                        <a:noFill/>
                      </a:ln>
                      <a:effectLst/>
                    </p:spPr>
                  </p:pic>
                </p:oleObj>
              </mc:Fallback>
            </mc:AlternateContent>
          </a:graphicData>
        </a:graphic>
      </p:graphicFrame>
      <p:graphicFrame>
        <p:nvGraphicFramePr>
          <p:cNvPr id="11" name="Object 4"/>
          <p:cNvGraphicFramePr>
            <a:graphicFrameLocks noChangeAspect="1"/>
          </p:cNvGraphicFramePr>
          <p:nvPr/>
        </p:nvGraphicFramePr>
        <p:xfrm>
          <a:off x="7284720" y="3519805"/>
          <a:ext cx="4472940" cy="1600835"/>
        </p:xfrm>
        <a:graphic>
          <a:graphicData uri="http://schemas.openxmlformats.org/presentationml/2006/ole">
            <mc:AlternateContent xmlns:mc="http://schemas.openxmlformats.org/markup-compatibility/2006">
              <mc:Choice xmlns:v="urn:schemas-microsoft-com:vml" Requires="v">
                <p:oleObj spid="_x0000_s1070" name="" r:id="rId3" imgW="2872740" imgH="892810" progId="Visio.Drawing.4">
                  <p:embed/>
                </p:oleObj>
              </mc:Choice>
              <mc:Fallback>
                <p:oleObj name="" r:id="rId3" imgW="2872740" imgH="89281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4720" y="3519805"/>
                        <a:ext cx="4472940" cy="1600835"/>
                      </a:xfrm>
                      <a:prstGeom prst="rect">
                        <a:avLst/>
                      </a:prstGeom>
                      <a:noFill/>
                      <a:ln>
                        <a:noFill/>
                      </a:ln>
                      <a:effectLst/>
                    </p:spPr>
                  </p:pic>
                </p:oleObj>
              </mc:Fallback>
            </mc:AlternateContent>
          </a:graphicData>
        </a:graphic>
      </p:graphicFrame>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6" name="文本框 15"/>
          <p:cNvSpPr txBox="1"/>
          <p:nvPr/>
        </p:nvSpPr>
        <p:spPr>
          <a:xfrm>
            <a:off x="3467100" y="5743575"/>
            <a:ext cx="2413000" cy="82994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cs typeface="华光魏体_CNKI" panose="02000500000000000000" charset="-122"/>
              </a:rPr>
              <a:t>设备控制器</a:t>
            </a:r>
            <a:endParaRPr lang="zh-CN" altLang="en-US" sz="2400">
              <a:latin typeface="华光魏体_CNKI" panose="02000500000000000000" charset="-122"/>
              <a:ea typeface="华光魏体_CNKI" panose="02000500000000000000" charset="-122"/>
              <a:cs typeface="华光魏体_CNKI" panose="02000500000000000000" charset="-122"/>
            </a:endParaRPr>
          </a:p>
          <a:p>
            <a:r>
              <a:rPr lang="en-US" altLang="zh-CN" sz="2400">
                <a:latin typeface="华光魏体_CNKI" panose="02000500000000000000" charset="-122"/>
                <a:ea typeface="华光魏体_CNKI" panose="02000500000000000000" charset="-122"/>
                <a:cs typeface="华光魏体_CNKI" panose="02000500000000000000" charset="-122"/>
              </a:rPr>
              <a:t>(</a:t>
            </a:r>
            <a:r>
              <a:rPr lang="zh-CN" altLang="en-US" sz="2400">
                <a:latin typeface="华光魏体_CNKI" panose="02000500000000000000" charset="-122"/>
                <a:ea typeface="华光魏体_CNKI" panose="02000500000000000000" charset="-122"/>
                <a:cs typeface="华光魏体_CNKI" panose="02000500000000000000" charset="-122"/>
              </a:rPr>
              <a:t>各种卡</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26670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CPU</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8" name="文本框 17"/>
          <p:cNvSpPr txBox="1"/>
          <p:nvPr/>
        </p:nvSpPr>
        <p:spPr>
          <a:xfrm>
            <a:off x="827405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I/O</a:t>
            </a:r>
            <a:r>
              <a:rPr lang="zh-CN" altLang="en-US" sz="2400">
                <a:latin typeface="华光魏体_CNKI" panose="02000500000000000000" charset="-122"/>
                <a:ea typeface="华光魏体_CNKI" panose="02000500000000000000" charset="-122"/>
                <a:cs typeface="华光魏体_CNKI" panose="02000500000000000000" charset="-122"/>
              </a:rPr>
              <a:t>设备</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Tree>
    <p:custDataLst>
      <p:tags r:id="rId5"/>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Object 3"/>
          <p:cNvGraphicFramePr>
            <a:graphicFrameLocks noGrp="1" noChangeAspect="1"/>
          </p:cNvGraphicFramePr>
          <p:nvPr>
            <p:ph idx="1"/>
          </p:nvPr>
        </p:nvGraphicFramePr>
        <p:xfrm>
          <a:off x="944245" y="2681605"/>
          <a:ext cx="6398895" cy="2926080"/>
        </p:xfrm>
        <a:graphic>
          <a:graphicData uri="http://schemas.openxmlformats.org/presentationml/2006/ole">
            <mc:AlternateContent xmlns:mc="http://schemas.openxmlformats.org/markup-compatibility/2006">
              <mc:Choice xmlns:v="urn:schemas-microsoft-com:vml" Requires="v">
                <p:oleObj spid="_x0000_s209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45" y="2681605"/>
                        <a:ext cx="6398895" cy="2926080"/>
                      </a:xfrm>
                      <a:prstGeom prst="rect">
                        <a:avLst/>
                      </a:prstGeom>
                      <a:noFill/>
                      <a:ln>
                        <a:noFill/>
                      </a:ln>
                      <a:effectLst/>
                    </p:spPr>
                  </p:pic>
                </p:oleObj>
              </mc:Fallback>
            </mc:AlternateContent>
          </a:graphicData>
        </a:graphic>
      </p:graphicFrame>
      <p:graphicFrame>
        <p:nvGraphicFramePr>
          <p:cNvPr id="11" name="Object 4"/>
          <p:cNvGraphicFramePr>
            <a:graphicFrameLocks noChangeAspect="1"/>
          </p:cNvGraphicFramePr>
          <p:nvPr/>
        </p:nvGraphicFramePr>
        <p:xfrm>
          <a:off x="7284720" y="3519805"/>
          <a:ext cx="4472940" cy="1600835"/>
        </p:xfrm>
        <a:graphic>
          <a:graphicData uri="http://schemas.openxmlformats.org/presentationml/2006/ole">
            <mc:AlternateContent xmlns:mc="http://schemas.openxmlformats.org/markup-compatibility/2006">
              <mc:Choice xmlns:v="urn:schemas-microsoft-com:vml" Requires="v">
                <p:oleObj spid="_x0000_s1070" name="" r:id="rId3" imgW="2872740" imgH="892810" progId="Visio.Drawing.4">
                  <p:embed/>
                </p:oleObj>
              </mc:Choice>
              <mc:Fallback>
                <p:oleObj name="" r:id="rId3" imgW="2872740" imgH="89281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4720" y="3519805"/>
                        <a:ext cx="4472940" cy="1600835"/>
                      </a:xfrm>
                      <a:prstGeom prst="rect">
                        <a:avLst/>
                      </a:prstGeom>
                      <a:noFill/>
                      <a:ln>
                        <a:noFill/>
                      </a:ln>
                      <a:effectLst/>
                    </p:spPr>
                  </p:pic>
                </p:oleObj>
              </mc:Fallback>
            </mc:AlternateContent>
          </a:graphicData>
        </a:graphic>
      </p:graphicFrame>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6" name="文本框 15"/>
          <p:cNvSpPr txBox="1"/>
          <p:nvPr/>
        </p:nvSpPr>
        <p:spPr>
          <a:xfrm>
            <a:off x="3467100" y="5743575"/>
            <a:ext cx="2413000" cy="82994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cs typeface="华光魏体_CNKI" panose="02000500000000000000" charset="-122"/>
              </a:rPr>
              <a:t>设备控制器</a:t>
            </a:r>
            <a:endParaRPr lang="zh-CN" altLang="en-US" sz="2400">
              <a:latin typeface="华光魏体_CNKI" panose="02000500000000000000" charset="-122"/>
              <a:ea typeface="华光魏体_CNKI" panose="02000500000000000000" charset="-122"/>
              <a:cs typeface="华光魏体_CNKI" panose="02000500000000000000" charset="-122"/>
            </a:endParaRPr>
          </a:p>
          <a:p>
            <a:r>
              <a:rPr lang="en-US" altLang="zh-CN" sz="2400">
                <a:latin typeface="华光魏体_CNKI" panose="02000500000000000000" charset="-122"/>
                <a:ea typeface="华光魏体_CNKI" panose="02000500000000000000" charset="-122"/>
                <a:cs typeface="华光魏体_CNKI" panose="02000500000000000000" charset="-122"/>
              </a:rPr>
              <a:t>(</a:t>
            </a:r>
            <a:r>
              <a:rPr lang="zh-CN" altLang="en-US" sz="2400">
                <a:latin typeface="华光魏体_CNKI" panose="02000500000000000000" charset="-122"/>
                <a:ea typeface="华光魏体_CNKI" panose="02000500000000000000" charset="-122"/>
                <a:cs typeface="华光魏体_CNKI" panose="02000500000000000000" charset="-122"/>
              </a:rPr>
              <a:t>各种卡</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26670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CPU</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8" name="文本框 17"/>
          <p:cNvSpPr txBox="1"/>
          <p:nvPr/>
        </p:nvSpPr>
        <p:spPr>
          <a:xfrm>
            <a:off x="827405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I/O</a:t>
            </a:r>
            <a:r>
              <a:rPr lang="zh-CN" altLang="en-US" sz="2400">
                <a:latin typeface="华光魏体_CNKI" panose="02000500000000000000" charset="-122"/>
                <a:ea typeface="华光魏体_CNKI" panose="02000500000000000000" charset="-122"/>
                <a:cs typeface="华光魏体_CNKI" panose="02000500000000000000" charset="-122"/>
              </a:rPr>
              <a:t>设备</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6731000" y="2759075"/>
            <a:ext cx="5395595" cy="3771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11" name="Object 4"/>
          <p:cNvGraphicFramePr>
            <a:graphicFrameLocks noChangeAspect="1"/>
          </p:cNvGraphicFramePr>
          <p:nvPr/>
        </p:nvGraphicFramePr>
        <p:xfrm>
          <a:off x="7284720" y="3519805"/>
          <a:ext cx="4472940" cy="1600835"/>
        </p:xfrm>
        <a:graphic>
          <a:graphicData uri="http://schemas.openxmlformats.org/presentationml/2006/ole">
            <mc:AlternateContent xmlns:mc="http://schemas.openxmlformats.org/markup-compatibility/2006">
              <mc:Choice xmlns:v="urn:schemas-microsoft-com:vml" Requires="v">
                <p:oleObj spid="_x0000_s1070" name="" r:id="rId1" imgW="2872740" imgH="892810" progId="Visio.Drawing.4">
                  <p:embed/>
                </p:oleObj>
              </mc:Choice>
              <mc:Fallback>
                <p:oleObj name="" r:id="rId1" imgW="2872740" imgH="89281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720" y="3519805"/>
                        <a:ext cx="4472940" cy="1600835"/>
                      </a:xfrm>
                      <a:prstGeom prst="rect">
                        <a:avLst/>
                      </a:prstGeom>
                      <a:noFill/>
                      <a:ln>
                        <a:noFill/>
                      </a:ln>
                      <a:effectLst/>
                    </p:spPr>
                  </p:pic>
                </p:oleObj>
              </mc:Fallback>
            </mc:AlternateContent>
          </a:graphicData>
        </a:graphic>
      </p:graphicFrame>
      <p:sp>
        <p:nvSpPr>
          <p:cNvPr id="18" name="文本框 17"/>
          <p:cNvSpPr txBox="1"/>
          <p:nvPr/>
        </p:nvSpPr>
        <p:spPr>
          <a:xfrm>
            <a:off x="827405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I/O</a:t>
            </a:r>
            <a:r>
              <a:rPr lang="zh-CN" altLang="en-US" sz="2400">
                <a:latin typeface="华光魏体_CNKI" panose="02000500000000000000" charset="-122"/>
                <a:ea typeface="华光魏体_CNKI" panose="02000500000000000000" charset="-122"/>
                <a:cs typeface="华光魏体_CNKI" panose="02000500000000000000" charset="-122"/>
              </a:rPr>
              <a:t>设备</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6731000" y="2759075"/>
            <a:ext cx="5395595" cy="3771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文本框 105"/>
          <p:cNvSpPr txBox="1"/>
          <p:nvPr/>
        </p:nvSpPr>
        <p:spPr>
          <a:xfrm>
            <a:off x="762635" y="2648585"/>
            <a:ext cx="5892800" cy="286131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设备（机械部分）和设备控制器之间通过三种类型信号通信：</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latin typeface="Times New Roman" panose="02020603050405020304" charset="0"/>
                <a:ea typeface="华光魏体_CNKI" panose="02000500000000000000" charset="-122"/>
                <a:cs typeface="Times New Roman" panose="02020603050405020304" charset="0"/>
                <a:sym typeface="+mn-ea"/>
              </a:rPr>
              <a:t>数据信号线</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latin typeface="Times New Roman" panose="02020603050405020304" charset="0"/>
                <a:ea typeface="华光魏体_CNKI" panose="02000500000000000000" charset="-122"/>
                <a:cs typeface="Times New Roman" panose="02020603050405020304" charset="0"/>
                <a:sym typeface="+mn-ea"/>
              </a:rPr>
              <a:t>状态信号</a:t>
            </a:r>
            <a:r>
              <a:rPr lang="zh-CN" altLang="en-US" sz="2400">
                <a:latin typeface="Times New Roman" panose="02020603050405020304" charset="0"/>
                <a:ea typeface="华光魏体_CNKI" panose="02000500000000000000" charset="-122"/>
                <a:cs typeface="Times New Roman" panose="02020603050405020304" charset="0"/>
                <a:sym typeface="+mn-ea"/>
              </a:rPr>
              <a:t>线</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latin typeface="Times New Roman" panose="02020603050405020304" charset="0"/>
                <a:ea typeface="华光魏体_CNKI" panose="02000500000000000000" charset="-122"/>
                <a:cs typeface="Times New Roman" panose="02020603050405020304" charset="0"/>
                <a:sym typeface="+mn-ea"/>
              </a:rPr>
              <a:t>控制信号</a:t>
            </a:r>
            <a:r>
              <a:rPr lang="zh-CN" altLang="en-US" sz="2400">
                <a:latin typeface="Times New Roman" panose="02020603050405020304" charset="0"/>
                <a:ea typeface="华光魏体_CNKI" panose="02000500000000000000" charset="-122"/>
                <a:cs typeface="Times New Roman" panose="02020603050405020304" charset="0"/>
                <a:sym typeface="+mn-ea"/>
              </a:rPr>
              <a:t>线</a:t>
            </a: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11" name="Object 4"/>
          <p:cNvGraphicFramePr>
            <a:graphicFrameLocks noChangeAspect="1"/>
          </p:cNvGraphicFramePr>
          <p:nvPr/>
        </p:nvGraphicFramePr>
        <p:xfrm>
          <a:off x="7284720" y="3519805"/>
          <a:ext cx="4472940" cy="1600835"/>
        </p:xfrm>
        <a:graphic>
          <a:graphicData uri="http://schemas.openxmlformats.org/presentationml/2006/ole">
            <mc:AlternateContent xmlns:mc="http://schemas.openxmlformats.org/markup-compatibility/2006">
              <mc:Choice xmlns:v="urn:schemas-microsoft-com:vml" Requires="v">
                <p:oleObj spid="_x0000_s1070" name="" r:id="rId1" imgW="2872740" imgH="892810" progId="Visio.Drawing.4">
                  <p:embed/>
                </p:oleObj>
              </mc:Choice>
              <mc:Fallback>
                <p:oleObj name="" r:id="rId1" imgW="2872740" imgH="89281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720" y="3519805"/>
                        <a:ext cx="4472940" cy="1600835"/>
                      </a:xfrm>
                      <a:prstGeom prst="rect">
                        <a:avLst/>
                      </a:prstGeom>
                      <a:noFill/>
                      <a:ln>
                        <a:noFill/>
                      </a:ln>
                      <a:effectLst/>
                    </p:spPr>
                  </p:pic>
                </p:oleObj>
              </mc:Fallback>
            </mc:AlternateContent>
          </a:graphicData>
        </a:graphic>
      </p:graphicFrame>
      <p:sp>
        <p:nvSpPr>
          <p:cNvPr id="18" name="文本框 17"/>
          <p:cNvSpPr txBox="1"/>
          <p:nvPr/>
        </p:nvSpPr>
        <p:spPr>
          <a:xfrm>
            <a:off x="827405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I/O</a:t>
            </a:r>
            <a:r>
              <a:rPr lang="zh-CN" altLang="en-US" sz="2400">
                <a:latin typeface="华光魏体_CNKI" panose="02000500000000000000" charset="-122"/>
                <a:ea typeface="华光魏体_CNKI" panose="02000500000000000000" charset="-122"/>
                <a:cs typeface="华光魏体_CNKI" panose="02000500000000000000" charset="-122"/>
              </a:rPr>
              <a:t>设备</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6731000" y="2759075"/>
            <a:ext cx="5395595" cy="3771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文本框 105"/>
          <p:cNvSpPr txBox="1"/>
          <p:nvPr/>
        </p:nvSpPr>
        <p:spPr>
          <a:xfrm>
            <a:off x="762635" y="2648585"/>
            <a:ext cx="5892800" cy="3969385"/>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设备（机械部分）和设备控制器之间通过三种类型信号通信：</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数据信号线</a:t>
            </a:r>
            <a:r>
              <a:rPr lang="zh-CN" altLang="en-US" sz="2400">
                <a:latin typeface="Times New Roman" panose="02020603050405020304" charset="0"/>
                <a:ea typeface="华光魏体_CNKI" panose="02000500000000000000" charset="-122"/>
                <a:cs typeface="Times New Roman" panose="02020603050405020304" charset="0"/>
                <a:sym typeface="+mn-ea"/>
              </a:rPr>
              <a:t>：传送</a:t>
            </a:r>
            <a:r>
              <a:rPr lang="zh-CN" altLang="en-US" sz="2400">
                <a:latin typeface="Times New Roman" panose="02020603050405020304" charset="0"/>
                <a:ea typeface="华光魏体_CNKI" panose="02000500000000000000" charset="-122"/>
                <a:cs typeface="Times New Roman" panose="02020603050405020304" charset="0"/>
                <a:sym typeface="+mn-ea"/>
              </a:rPr>
              <a:t>数据</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sz="2400">
                <a:latin typeface="Times New Roman" panose="02020603050405020304" charset="0"/>
                <a:ea typeface="华光魏体_CNKI" panose="02000500000000000000" charset="-122"/>
                <a:cs typeface="Times New Roman" panose="02020603050405020304" charset="0"/>
                <a:sym typeface="+mn-ea"/>
              </a:rPr>
              <a:t>Input Device</a:t>
            </a:r>
            <a:r>
              <a:rPr lang="zh-CN" altLang="en-US" sz="2400">
                <a:latin typeface="Times New Roman" panose="02020603050405020304" charset="0"/>
                <a:ea typeface="华光魏体_CNKI" panose="02000500000000000000" charset="-122"/>
                <a:cs typeface="Times New Roman" panose="02020603050405020304" charset="0"/>
                <a:sym typeface="+mn-ea"/>
              </a:rPr>
              <a:t>：外界信号经过转换器转换后（例如数模转换）形成的数据送入缓冲器中，达到一定数量时，从缓冲器送入设备</a:t>
            </a:r>
            <a:r>
              <a:rPr lang="zh-CN" altLang="en-US" sz="2400">
                <a:latin typeface="Times New Roman" panose="02020603050405020304" charset="0"/>
                <a:ea typeface="华光魏体_CNKI" panose="02000500000000000000" charset="-122"/>
                <a:cs typeface="Times New Roman" panose="02020603050405020304" charset="0"/>
                <a:sym typeface="+mn-ea"/>
              </a:rPr>
              <a:t>控制器；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11" name="Object 4"/>
          <p:cNvGraphicFramePr>
            <a:graphicFrameLocks noChangeAspect="1"/>
          </p:cNvGraphicFramePr>
          <p:nvPr/>
        </p:nvGraphicFramePr>
        <p:xfrm>
          <a:off x="7284720" y="3519805"/>
          <a:ext cx="4472940" cy="1600835"/>
        </p:xfrm>
        <a:graphic>
          <a:graphicData uri="http://schemas.openxmlformats.org/presentationml/2006/ole">
            <mc:AlternateContent xmlns:mc="http://schemas.openxmlformats.org/markup-compatibility/2006">
              <mc:Choice xmlns:v="urn:schemas-microsoft-com:vml" Requires="v">
                <p:oleObj spid="_x0000_s1070" name="" r:id="rId1" imgW="2872740" imgH="892810" progId="Visio.Drawing.4">
                  <p:embed/>
                </p:oleObj>
              </mc:Choice>
              <mc:Fallback>
                <p:oleObj name="" r:id="rId1" imgW="2872740" imgH="89281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720" y="3519805"/>
                        <a:ext cx="4472940" cy="1600835"/>
                      </a:xfrm>
                      <a:prstGeom prst="rect">
                        <a:avLst/>
                      </a:prstGeom>
                      <a:noFill/>
                      <a:ln>
                        <a:noFill/>
                      </a:ln>
                      <a:effectLst/>
                    </p:spPr>
                  </p:pic>
                </p:oleObj>
              </mc:Fallback>
            </mc:AlternateContent>
          </a:graphicData>
        </a:graphic>
      </p:graphicFrame>
      <p:sp>
        <p:nvSpPr>
          <p:cNvPr id="18" name="文本框 17"/>
          <p:cNvSpPr txBox="1"/>
          <p:nvPr/>
        </p:nvSpPr>
        <p:spPr>
          <a:xfrm>
            <a:off x="827405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I/O</a:t>
            </a:r>
            <a:r>
              <a:rPr lang="zh-CN" altLang="en-US" sz="2400">
                <a:latin typeface="华光魏体_CNKI" panose="02000500000000000000" charset="-122"/>
                <a:ea typeface="华光魏体_CNKI" panose="02000500000000000000" charset="-122"/>
                <a:cs typeface="华光魏体_CNKI" panose="02000500000000000000" charset="-122"/>
              </a:rPr>
              <a:t>设备</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6731000" y="2759075"/>
            <a:ext cx="5395595" cy="3771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文本框 105"/>
          <p:cNvSpPr txBox="1"/>
          <p:nvPr/>
        </p:nvSpPr>
        <p:spPr>
          <a:xfrm>
            <a:off x="762635" y="2648585"/>
            <a:ext cx="5892800" cy="341503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设备（机械部分）和设备控制器之间通过三种类型信号通信：</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数据信号线</a:t>
            </a:r>
            <a:r>
              <a:rPr lang="zh-CN" altLang="en-US" sz="2400">
                <a:latin typeface="Times New Roman" panose="02020603050405020304" charset="0"/>
                <a:ea typeface="华光魏体_CNKI" panose="02000500000000000000" charset="-122"/>
                <a:cs typeface="Times New Roman" panose="02020603050405020304" charset="0"/>
                <a:sym typeface="+mn-ea"/>
              </a:rPr>
              <a:t>：传送</a:t>
            </a:r>
            <a:r>
              <a:rPr lang="zh-CN" altLang="en-US" sz="2400">
                <a:latin typeface="Times New Roman" panose="02020603050405020304" charset="0"/>
                <a:ea typeface="华光魏体_CNKI" panose="02000500000000000000" charset="-122"/>
                <a:cs typeface="Times New Roman" panose="02020603050405020304" charset="0"/>
                <a:sym typeface="+mn-ea"/>
              </a:rPr>
              <a:t>数据</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sz="2400">
                <a:latin typeface="Times New Roman" panose="02020603050405020304" charset="0"/>
                <a:ea typeface="华光魏体_CNKI" panose="02000500000000000000" charset="-122"/>
                <a:cs typeface="Times New Roman" panose="02020603050405020304" charset="0"/>
                <a:sym typeface="+mn-ea"/>
              </a:rPr>
              <a:t>Output Device</a:t>
            </a:r>
            <a:r>
              <a:rPr lang="zh-CN" altLang="en-US" sz="2400">
                <a:latin typeface="Times New Roman" panose="02020603050405020304" charset="0"/>
                <a:ea typeface="华光魏体_CNKI" panose="02000500000000000000" charset="-122"/>
                <a:cs typeface="Times New Roman" panose="02020603050405020304" charset="0"/>
                <a:sym typeface="+mn-ea"/>
              </a:rPr>
              <a:t>：由设备控制器经过数据信号线传送来的一批数据先暂存与缓冲器中，经转换器转换后再</a:t>
            </a:r>
            <a:r>
              <a:rPr lang="zh-CN" altLang="en-US" sz="2400">
                <a:latin typeface="Times New Roman" panose="02020603050405020304" charset="0"/>
                <a:ea typeface="华光魏体_CNKI" panose="02000500000000000000" charset="-122"/>
                <a:cs typeface="Times New Roman" panose="02020603050405020304" charset="0"/>
                <a:sym typeface="+mn-ea"/>
              </a:rPr>
              <a:t>输出；</a:t>
            </a: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3"/>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11" name="Object 4"/>
          <p:cNvGraphicFramePr>
            <a:graphicFrameLocks noChangeAspect="1"/>
          </p:cNvGraphicFramePr>
          <p:nvPr/>
        </p:nvGraphicFramePr>
        <p:xfrm>
          <a:off x="7284720" y="3519805"/>
          <a:ext cx="4472940" cy="1600835"/>
        </p:xfrm>
        <a:graphic>
          <a:graphicData uri="http://schemas.openxmlformats.org/presentationml/2006/ole">
            <mc:AlternateContent xmlns:mc="http://schemas.openxmlformats.org/markup-compatibility/2006">
              <mc:Choice xmlns:v="urn:schemas-microsoft-com:vml" Requires="v">
                <p:oleObj spid="_x0000_s1070" name="" r:id="rId1" imgW="2872740" imgH="892810" progId="Visio.Drawing.4">
                  <p:embed/>
                </p:oleObj>
              </mc:Choice>
              <mc:Fallback>
                <p:oleObj name="" r:id="rId1" imgW="2872740" imgH="89281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720" y="3519805"/>
                        <a:ext cx="4472940" cy="1600835"/>
                      </a:xfrm>
                      <a:prstGeom prst="rect">
                        <a:avLst/>
                      </a:prstGeom>
                      <a:noFill/>
                      <a:ln>
                        <a:noFill/>
                      </a:ln>
                      <a:effectLst/>
                    </p:spPr>
                  </p:pic>
                </p:oleObj>
              </mc:Fallback>
            </mc:AlternateContent>
          </a:graphicData>
        </a:graphic>
      </p:graphicFrame>
      <p:sp>
        <p:nvSpPr>
          <p:cNvPr id="18" name="文本框 17"/>
          <p:cNvSpPr txBox="1"/>
          <p:nvPr/>
        </p:nvSpPr>
        <p:spPr>
          <a:xfrm>
            <a:off x="827405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I/O</a:t>
            </a:r>
            <a:r>
              <a:rPr lang="zh-CN" altLang="en-US" sz="2400">
                <a:latin typeface="华光魏体_CNKI" panose="02000500000000000000" charset="-122"/>
                <a:ea typeface="华光魏体_CNKI" panose="02000500000000000000" charset="-122"/>
                <a:cs typeface="华光魏体_CNKI" panose="02000500000000000000" charset="-122"/>
              </a:rPr>
              <a:t>设备</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6731000" y="2759075"/>
            <a:ext cx="5395595" cy="3771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文本框 105"/>
          <p:cNvSpPr txBox="1"/>
          <p:nvPr/>
        </p:nvSpPr>
        <p:spPr>
          <a:xfrm>
            <a:off x="762635" y="2648585"/>
            <a:ext cx="5892800" cy="286131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设备（机械部分）和设备控制器之间通过三种类型信号通信：</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状态信号线：</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向设备控制器传送设备当前状态是空闲，还是在读</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写</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，或者读（写）完成；</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spTree>
    <p:custDataLst>
      <p:tags r:id="rId3"/>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5077460"/>
          </a:xfrm>
          <a:prstGeom prst="rect">
            <a:avLst/>
          </a:prstGeom>
          <a:noFill/>
        </p:spPr>
        <p:txBody>
          <a:bodyPr wrap="square" rtlCol="0">
            <a:spAutoFit/>
          </a:bodyPr>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6.1 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系统的功能、模型和接口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6.2 </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设备和设备控制器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6.3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中断机构和中断处理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6.4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设备驱动</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6.5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与设备无关的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6.6 </a:t>
            </a:r>
            <a:r>
              <a:rPr lang="zh-CN" altLang="en-US" sz="2400">
                <a:latin typeface="Times New Roman" panose="02020603050405020304" charset="0"/>
                <a:ea typeface="华光魏体_CNKI" panose="02000500000000000000" charset="-122"/>
                <a:cs typeface="Times New Roman" panose="02020603050405020304" charset="0"/>
                <a:sym typeface="+mn-ea"/>
              </a:rPr>
              <a:t>用户层的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6.7 </a:t>
            </a:r>
            <a:r>
              <a:rPr lang="zh-CN" altLang="en-US" sz="2400">
                <a:latin typeface="Times New Roman" panose="02020603050405020304" charset="0"/>
                <a:ea typeface="华光魏体_CNKI" panose="02000500000000000000" charset="-122"/>
                <a:cs typeface="Times New Roman" panose="02020603050405020304" charset="0"/>
                <a:sym typeface="+mn-ea"/>
              </a:rPr>
              <a:t>缓冲区管理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6.8 </a:t>
            </a:r>
            <a:r>
              <a:rPr lang="zh-CN" altLang="en-US" sz="2400">
                <a:latin typeface="Times New Roman" panose="02020603050405020304" charset="0"/>
                <a:ea typeface="华光魏体_CNKI" panose="02000500000000000000" charset="-122"/>
                <a:cs typeface="Times New Roman" panose="02020603050405020304" charset="0"/>
                <a:sym typeface="+mn-ea"/>
              </a:rPr>
              <a:t>磁盘存储器的性能和调度</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输入输出</a:t>
            </a:r>
            <a:r>
              <a:rPr lang="zh-CN" altLang="en-US" sz="4400">
                <a:latin typeface="华光魏体_CNKI" panose="02000500000000000000" charset="-122"/>
                <a:ea typeface="华光魏体_CNKI" panose="02000500000000000000" charset="-122"/>
              </a:rPr>
              <a:t>系统</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346315" y="2019300"/>
            <a:ext cx="3947795" cy="398780"/>
          </a:xfrm>
          <a:prstGeom prst="rect">
            <a:avLst/>
          </a:prstGeom>
          <a:noFill/>
          <a:ln w="22225">
            <a:solidFill>
              <a:srgbClr val="00B050"/>
            </a:solidFill>
            <a:prstDash val="sysDash"/>
          </a:ln>
        </p:spPr>
        <p:txBody>
          <a:bodyPr wrap="square" rtlCol="0">
            <a:spAutoFit/>
          </a:bodyPr>
          <a:p>
            <a:pPr algn="ct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系统的基本概念和模型</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18" name="直接箭头连接符 17"/>
          <p:cNvCxnSpPr/>
          <p:nvPr/>
        </p:nvCxnSpPr>
        <p:spPr>
          <a:xfrm>
            <a:off x="654939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446530" y="2577465"/>
            <a:ext cx="4791710" cy="263715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nvCxnSpPr>
        <p:spPr>
          <a:xfrm>
            <a:off x="6549390" y="383222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339965" y="3606800"/>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按照</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系统的模型自底向上的顺序进行</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介绍</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sp>
        <p:nvSpPr>
          <p:cNvPr id="16" name="矩形 15"/>
          <p:cNvSpPr/>
          <p:nvPr/>
        </p:nvSpPr>
        <p:spPr>
          <a:xfrm>
            <a:off x="1446530" y="52952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440180" y="584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412990" y="5009515"/>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在存储系统中的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磁盘缓冲（</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Disk Cache</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对应了内存对</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的</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支持</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1" name="直接箭头连接符 20"/>
          <p:cNvCxnSpPr/>
          <p:nvPr/>
        </p:nvCxnSpPr>
        <p:spPr>
          <a:xfrm>
            <a:off x="6616065" y="5514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412990" y="58413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一个典型的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3" name="直接箭头连接符 22"/>
          <p:cNvCxnSpPr/>
          <p:nvPr/>
        </p:nvCxnSpPr>
        <p:spPr>
          <a:xfrm>
            <a:off x="6622415" y="6022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11" name="Object 4"/>
          <p:cNvGraphicFramePr>
            <a:graphicFrameLocks noChangeAspect="1"/>
          </p:cNvGraphicFramePr>
          <p:nvPr/>
        </p:nvGraphicFramePr>
        <p:xfrm>
          <a:off x="7284720" y="3519805"/>
          <a:ext cx="4472940" cy="1600835"/>
        </p:xfrm>
        <a:graphic>
          <a:graphicData uri="http://schemas.openxmlformats.org/presentationml/2006/ole">
            <mc:AlternateContent xmlns:mc="http://schemas.openxmlformats.org/markup-compatibility/2006">
              <mc:Choice xmlns:v="urn:schemas-microsoft-com:vml" Requires="v">
                <p:oleObj spid="_x0000_s1070" name="" r:id="rId1" imgW="2872740" imgH="892810" progId="Visio.Drawing.4">
                  <p:embed/>
                </p:oleObj>
              </mc:Choice>
              <mc:Fallback>
                <p:oleObj name="" r:id="rId1" imgW="2872740" imgH="89281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720" y="3519805"/>
                        <a:ext cx="4472940" cy="1600835"/>
                      </a:xfrm>
                      <a:prstGeom prst="rect">
                        <a:avLst/>
                      </a:prstGeom>
                      <a:noFill/>
                      <a:ln>
                        <a:noFill/>
                      </a:ln>
                      <a:effectLst/>
                    </p:spPr>
                  </p:pic>
                </p:oleObj>
              </mc:Fallback>
            </mc:AlternateContent>
          </a:graphicData>
        </a:graphic>
      </p:graphicFrame>
      <p:sp>
        <p:nvSpPr>
          <p:cNvPr id="18" name="文本框 17"/>
          <p:cNvSpPr txBox="1"/>
          <p:nvPr/>
        </p:nvSpPr>
        <p:spPr>
          <a:xfrm>
            <a:off x="827405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I/O</a:t>
            </a:r>
            <a:r>
              <a:rPr lang="zh-CN" altLang="en-US" sz="2400">
                <a:latin typeface="华光魏体_CNKI" panose="02000500000000000000" charset="-122"/>
                <a:ea typeface="华光魏体_CNKI" panose="02000500000000000000" charset="-122"/>
                <a:cs typeface="华光魏体_CNKI" panose="02000500000000000000" charset="-122"/>
              </a:rPr>
              <a:t>设备</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6731000" y="2759075"/>
            <a:ext cx="5395595" cy="3771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文本框 105"/>
          <p:cNvSpPr txBox="1"/>
          <p:nvPr/>
        </p:nvSpPr>
        <p:spPr>
          <a:xfrm>
            <a:off x="762635" y="2648585"/>
            <a:ext cx="5892800" cy="341503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设备（机械部分）和设备控制器之间通过三种类型信号通信：</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控制信号线：</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设备控制器向设备发送控制信号，规定设备要执行的操作，例如读操作（指设备向控制器传数据），或者写操作（从控制器接收</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数据）</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Object 3"/>
          <p:cNvGraphicFramePr>
            <a:graphicFrameLocks noGrp="1" noChangeAspect="1"/>
          </p:cNvGraphicFramePr>
          <p:nvPr>
            <p:ph idx="1"/>
          </p:nvPr>
        </p:nvGraphicFramePr>
        <p:xfrm>
          <a:off x="944245" y="2681605"/>
          <a:ext cx="6398895" cy="2926080"/>
        </p:xfrm>
        <a:graphic>
          <a:graphicData uri="http://schemas.openxmlformats.org/presentationml/2006/ole">
            <mc:AlternateContent xmlns:mc="http://schemas.openxmlformats.org/markup-compatibility/2006">
              <mc:Choice xmlns:v="urn:schemas-microsoft-com:vml" Requires="v">
                <p:oleObj spid="_x0000_s209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45" y="2681605"/>
                        <a:ext cx="6398895" cy="2926080"/>
                      </a:xfrm>
                      <a:prstGeom prst="rect">
                        <a:avLst/>
                      </a:prstGeom>
                      <a:noFill/>
                      <a:ln>
                        <a:noFill/>
                      </a:ln>
                      <a:effectLst/>
                    </p:spPr>
                  </p:pic>
                </p:oleObj>
              </mc:Fallback>
            </mc:AlternateContent>
          </a:graphicData>
        </a:graphic>
      </p:graphicFrame>
      <p:graphicFrame>
        <p:nvGraphicFramePr>
          <p:cNvPr id="11" name="Object 4"/>
          <p:cNvGraphicFramePr>
            <a:graphicFrameLocks noChangeAspect="1"/>
          </p:cNvGraphicFramePr>
          <p:nvPr/>
        </p:nvGraphicFramePr>
        <p:xfrm>
          <a:off x="7284720" y="3519805"/>
          <a:ext cx="4472940" cy="1600835"/>
        </p:xfrm>
        <a:graphic>
          <a:graphicData uri="http://schemas.openxmlformats.org/presentationml/2006/ole">
            <mc:AlternateContent xmlns:mc="http://schemas.openxmlformats.org/markup-compatibility/2006">
              <mc:Choice xmlns:v="urn:schemas-microsoft-com:vml" Requires="v">
                <p:oleObj spid="_x0000_s1070" name="" r:id="rId3" imgW="2872740" imgH="892810" progId="Visio.Drawing.4">
                  <p:embed/>
                </p:oleObj>
              </mc:Choice>
              <mc:Fallback>
                <p:oleObj name="" r:id="rId3" imgW="2872740" imgH="89281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4720" y="3519805"/>
                        <a:ext cx="4472940" cy="1600835"/>
                      </a:xfrm>
                      <a:prstGeom prst="rect">
                        <a:avLst/>
                      </a:prstGeom>
                      <a:noFill/>
                      <a:ln>
                        <a:noFill/>
                      </a:ln>
                      <a:effectLst/>
                    </p:spPr>
                  </p:pic>
                </p:oleObj>
              </mc:Fallback>
            </mc:AlternateContent>
          </a:graphicData>
        </a:graphic>
      </p:graphicFrame>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6" name="文本框 15"/>
          <p:cNvSpPr txBox="1"/>
          <p:nvPr/>
        </p:nvSpPr>
        <p:spPr>
          <a:xfrm>
            <a:off x="3467100" y="5743575"/>
            <a:ext cx="2413000" cy="82994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cs typeface="华光魏体_CNKI" panose="02000500000000000000" charset="-122"/>
              </a:rPr>
              <a:t>设备控制器</a:t>
            </a:r>
            <a:endParaRPr lang="zh-CN" altLang="en-US" sz="2400">
              <a:latin typeface="华光魏体_CNKI" panose="02000500000000000000" charset="-122"/>
              <a:ea typeface="华光魏体_CNKI" panose="02000500000000000000" charset="-122"/>
              <a:cs typeface="华光魏体_CNKI" panose="02000500000000000000" charset="-122"/>
            </a:endParaRPr>
          </a:p>
          <a:p>
            <a:r>
              <a:rPr lang="en-US" altLang="zh-CN" sz="2400">
                <a:latin typeface="华光魏体_CNKI" panose="02000500000000000000" charset="-122"/>
                <a:ea typeface="华光魏体_CNKI" panose="02000500000000000000" charset="-122"/>
                <a:cs typeface="华光魏体_CNKI" panose="02000500000000000000" charset="-122"/>
              </a:rPr>
              <a:t>(</a:t>
            </a:r>
            <a:r>
              <a:rPr lang="zh-CN" altLang="en-US" sz="2400">
                <a:latin typeface="华光魏体_CNKI" panose="02000500000000000000" charset="-122"/>
                <a:ea typeface="华光魏体_CNKI" panose="02000500000000000000" charset="-122"/>
                <a:cs typeface="华光魏体_CNKI" panose="02000500000000000000" charset="-122"/>
              </a:rPr>
              <a:t>各种卡</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26670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CPU</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8" name="文本框 17"/>
          <p:cNvSpPr txBox="1"/>
          <p:nvPr/>
        </p:nvSpPr>
        <p:spPr>
          <a:xfrm>
            <a:off x="827405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I/O</a:t>
            </a:r>
            <a:r>
              <a:rPr lang="zh-CN" altLang="en-US" sz="2400">
                <a:latin typeface="华光魏体_CNKI" panose="02000500000000000000" charset="-122"/>
                <a:ea typeface="华光魏体_CNKI" panose="02000500000000000000" charset="-122"/>
                <a:cs typeface="华光魏体_CNKI" panose="02000500000000000000" charset="-122"/>
              </a:rPr>
              <a:t>设备</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1292860" y="2681605"/>
            <a:ext cx="6348095" cy="38919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Object 3"/>
          <p:cNvGraphicFramePr>
            <a:graphicFrameLocks noGrp="1" noChangeAspect="1"/>
          </p:cNvGraphicFramePr>
          <p:nvPr>
            <p:ph idx="1"/>
          </p:nvPr>
        </p:nvGraphicFramePr>
        <p:xfrm>
          <a:off x="944245" y="2681605"/>
          <a:ext cx="6398895" cy="2926080"/>
        </p:xfrm>
        <a:graphic>
          <a:graphicData uri="http://schemas.openxmlformats.org/presentationml/2006/ole">
            <mc:AlternateContent xmlns:mc="http://schemas.openxmlformats.org/markup-compatibility/2006">
              <mc:Choice xmlns:v="urn:schemas-microsoft-com:vml" Requires="v">
                <p:oleObj spid="_x0000_s209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45" y="2681605"/>
                        <a:ext cx="6398895" cy="2926080"/>
                      </a:xfrm>
                      <a:prstGeom prst="rect">
                        <a:avLst/>
                      </a:prstGeom>
                      <a:noFill/>
                      <a:ln>
                        <a:noFill/>
                      </a:ln>
                      <a:effectLst/>
                    </p:spPr>
                  </p:pic>
                </p:oleObj>
              </mc:Fallback>
            </mc:AlternateContent>
          </a:graphicData>
        </a:graphic>
      </p:graphicFrame>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6" name="文本框 15"/>
          <p:cNvSpPr txBox="1"/>
          <p:nvPr/>
        </p:nvSpPr>
        <p:spPr>
          <a:xfrm>
            <a:off x="3467100" y="5743575"/>
            <a:ext cx="2413000" cy="82994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cs typeface="华光魏体_CNKI" panose="02000500000000000000" charset="-122"/>
              </a:rPr>
              <a:t>设备控制器</a:t>
            </a:r>
            <a:endParaRPr lang="zh-CN" altLang="en-US" sz="2400">
              <a:latin typeface="华光魏体_CNKI" panose="02000500000000000000" charset="-122"/>
              <a:ea typeface="华光魏体_CNKI" panose="02000500000000000000" charset="-122"/>
              <a:cs typeface="华光魏体_CNKI" panose="02000500000000000000" charset="-122"/>
            </a:endParaRPr>
          </a:p>
          <a:p>
            <a:r>
              <a:rPr lang="en-US" altLang="zh-CN" sz="2400">
                <a:latin typeface="华光魏体_CNKI" panose="02000500000000000000" charset="-122"/>
                <a:ea typeface="华光魏体_CNKI" panose="02000500000000000000" charset="-122"/>
                <a:cs typeface="华光魏体_CNKI" panose="02000500000000000000" charset="-122"/>
              </a:rPr>
              <a:t>(</a:t>
            </a:r>
            <a:r>
              <a:rPr lang="zh-CN" altLang="en-US" sz="2400">
                <a:latin typeface="华光魏体_CNKI" panose="02000500000000000000" charset="-122"/>
                <a:ea typeface="华光魏体_CNKI" panose="02000500000000000000" charset="-122"/>
                <a:cs typeface="华光魏体_CNKI" panose="02000500000000000000" charset="-122"/>
              </a:rPr>
              <a:t>各种卡</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26670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CPU</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1292860" y="2681605"/>
            <a:ext cx="6348095" cy="38919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文本框 105"/>
          <p:cNvSpPr txBox="1"/>
          <p:nvPr/>
        </p:nvSpPr>
        <p:spPr>
          <a:xfrm>
            <a:off x="7740650" y="2648585"/>
            <a:ext cx="4483735" cy="2168525"/>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a:latin typeface="Times New Roman" panose="02020603050405020304" charset="0"/>
                <a:ea typeface="华光魏体_CNKI" panose="02000500000000000000" charset="-122"/>
                <a:cs typeface="Times New Roman" panose="02020603050405020304" charset="0"/>
                <a:sym typeface="+mn-ea"/>
              </a:rPr>
              <a:t>CPU </a:t>
            </a:r>
            <a:r>
              <a:rPr lang="zh-CN" altLang="en-US">
                <a:latin typeface="Times New Roman" panose="02020603050405020304" charset="0"/>
                <a:ea typeface="华光魏体_CNKI" panose="02000500000000000000" charset="-122"/>
                <a:cs typeface="Times New Roman" panose="02020603050405020304" charset="0"/>
                <a:sym typeface="+mn-ea"/>
              </a:rPr>
              <a:t>和设备</a:t>
            </a:r>
            <a:r>
              <a:rPr lang="zh-CN" altLang="en-US">
                <a:latin typeface="Times New Roman" panose="02020603050405020304" charset="0"/>
                <a:ea typeface="华光魏体_CNKI" panose="02000500000000000000" charset="-122"/>
                <a:cs typeface="Times New Roman" panose="02020603050405020304" charset="0"/>
                <a:sym typeface="+mn-ea"/>
              </a:rPr>
              <a:t>控制器之间通过三种类型信号通信：</a:t>
            </a:r>
            <a:endParaRPr lang="zh-CN" altLang="en-US">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rPr>
              <a:t>数据信号线</a:t>
            </a:r>
            <a:endPar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rPr>
              <a:t>地址信号线</a:t>
            </a:r>
            <a:endPar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rPr>
              <a:t>控制信号线</a:t>
            </a: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spTree>
    <p:custDataLst>
      <p:tags r:id="rId3"/>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Object 3"/>
          <p:cNvGraphicFramePr>
            <a:graphicFrameLocks noGrp="1" noChangeAspect="1"/>
          </p:cNvGraphicFramePr>
          <p:nvPr>
            <p:ph idx="1"/>
          </p:nvPr>
        </p:nvGraphicFramePr>
        <p:xfrm>
          <a:off x="944245" y="2681605"/>
          <a:ext cx="6398895" cy="2926080"/>
        </p:xfrm>
        <a:graphic>
          <a:graphicData uri="http://schemas.openxmlformats.org/presentationml/2006/ole">
            <mc:AlternateContent xmlns:mc="http://schemas.openxmlformats.org/markup-compatibility/2006">
              <mc:Choice xmlns:v="urn:schemas-microsoft-com:vml" Requires="v">
                <p:oleObj spid="_x0000_s209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45" y="2681605"/>
                        <a:ext cx="6398895" cy="2926080"/>
                      </a:xfrm>
                      <a:prstGeom prst="rect">
                        <a:avLst/>
                      </a:prstGeom>
                      <a:noFill/>
                      <a:ln>
                        <a:noFill/>
                      </a:ln>
                      <a:effectLst/>
                    </p:spPr>
                  </p:pic>
                </p:oleObj>
              </mc:Fallback>
            </mc:AlternateContent>
          </a:graphicData>
        </a:graphic>
      </p:graphicFrame>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6" name="文本框 15"/>
          <p:cNvSpPr txBox="1"/>
          <p:nvPr/>
        </p:nvSpPr>
        <p:spPr>
          <a:xfrm>
            <a:off x="3467100" y="5743575"/>
            <a:ext cx="2413000" cy="82994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cs typeface="华光魏体_CNKI" panose="02000500000000000000" charset="-122"/>
              </a:rPr>
              <a:t>设备控制器</a:t>
            </a:r>
            <a:endParaRPr lang="zh-CN" altLang="en-US" sz="2400">
              <a:latin typeface="华光魏体_CNKI" panose="02000500000000000000" charset="-122"/>
              <a:ea typeface="华光魏体_CNKI" panose="02000500000000000000" charset="-122"/>
              <a:cs typeface="华光魏体_CNKI" panose="02000500000000000000" charset="-122"/>
            </a:endParaRPr>
          </a:p>
          <a:p>
            <a:r>
              <a:rPr lang="en-US" altLang="zh-CN" sz="2400">
                <a:latin typeface="华光魏体_CNKI" panose="02000500000000000000" charset="-122"/>
                <a:ea typeface="华光魏体_CNKI" panose="02000500000000000000" charset="-122"/>
                <a:cs typeface="华光魏体_CNKI" panose="02000500000000000000" charset="-122"/>
              </a:rPr>
              <a:t>(</a:t>
            </a:r>
            <a:r>
              <a:rPr lang="zh-CN" altLang="en-US" sz="2400">
                <a:latin typeface="华光魏体_CNKI" panose="02000500000000000000" charset="-122"/>
                <a:ea typeface="华光魏体_CNKI" panose="02000500000000000000" charset="-122"/>
                <a:cs typeface="华光魏体_CNKI" panose="02000500000000000000" charset="-122"/>
              </a:rPr>
              <a:t>各种卡</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26670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CPU</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1292860" y="2681605"/>
            <a:ext cx="6348095" cy="38919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文本框 105"/>
          <p:cNvSpPr txBox="1"/>
          <p:nvPr/>
        </p:nvSpPr>
        <p:spPr>
          <a:xfrm>
            <a:off x="7740650" y="2648585"/>
            <a:ext cx="4483735" cy="299974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a:latin typeface="Times New Roman" panose="02020603050405020304" charset="0"/>
                <a:ea typeface="华光魏体_CNKI" panose="02000500000000000000" charset="-122"/>
                <a:cs typeface="Times New Roman" panose="02020603050405020304" charset="0"/>
                <a:sym typeface="+mn-ea"/>
              </a:rPr>
              <a:t>CPU </a:t>
            </a:r>
            <a:r>
              <a:rPr lang="zh-CN" altLang="en-US">
                <a:latin typeface="Times New Roman" panose="02020603050405020304" charset="0"/>
                <a:ea typeface="华光魏体_CNKI" panose="02000500000000000000" charset="-122"/>
                <a:cs typeface="Times New Roman" panose="02020603050405020304" charset="0"/>
                <a:sym typeface="+mn-ea"/>
              </a:rPr>
              <a:t>和设备</a:t>
            </a:r>
            <a:r>
              <a:rPr lang="zh-CN" altLang="en-US">
                <a:latin typeface="Times New Roman" panose="02020603050405020304" charset="0"/>
                <a:ea typeface="华光魏体_CNKI" panose="02000500000000000000" charset="-122"/>
                <a:cs typeface="Times New Roman" panose="02020603050405020304" charset="0"/>
                <a:sym typeface="+mn-ea"/>
              </a:rPr>
              <a:t>控制器之间通过三种类型信号通信：</a:t>
            </a:r>
            <a:endParaRPr lang="zh-CN" altLang="en-US">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rPr>
              <a:t>数据信号线</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连接两类寄存器，数据寄存器和控制</a:t>
            </a:r>
            <a:r>
              <a:rPr lang="en-US" altLang="zh-CN">
                <a:solidFill>
                  <a:schemeClr val="tx1"/>
                </a:solidFill>
                <a:latin typeface="Times New Roman" panose="02020603050405020304" charset="0"/>
                <a:ea typeface="华光魏体_CNKI" panose="02000500000000000000" charset="-122"/>
                <a:cs typeface="Times New Roman" panose="02020603050405020304" charset="0"/>
                <a:sym typeface="+mn-ea"/>
              </a:rPr>
              <a:t>/</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状态寄存器，数据寄存器存放输入或者输出数据，控制</a:t>
            </a:r>
            <a:r>
              <a:rPr lang="en-US" altLang="zh-CN">
                <a:solidFill>
                  <a:schemeClr val="tx1"/>
                </a:solidFill>
                <a:latin typeface="Times New Roman" panose="02020603050405020304" charset="0"/>
                <a:ea typeface="华光魏体_CNKI" panose="02000500000000000000" charset="-122"/>
                <a:cs typeface="Times New Roman" panose="02020603050405020304" charset="0"/>
                <a:sym typeface="+mn-ea"/>
              </a:rPr>
              <a:t>/</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状态寄存器存放控制信号或者设备状态；</a:t>
            </a:r>
            <a:endPar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spTree>
    <p:custDataLst>
      <p:tags r:id="rId3"/>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Object 3"/>
          <p:cNvGraphicFramePr>
            <a:graphicFrameLocks noGrp="1" noChangeAspect="1"/>
          </p:cNvGraphicFramePr>
          <p:nvPr>
            <p:ph idx="1"/>
          </p:nvPr>
        </p:nvGraphicFramePr>
        <p:xfrm>
          <a:off x="944245" y="2681605"/>
          <a:ext cx="6398895" cy="2926080"/>
        </p:xfrm>
        <a:graphic>
          <a:graphicData uri="http://schemas.openxmlformats.org/presentationml/2006/ole">
            <mc:AlternateContent xmlns:mc="http://schemas.openxmlformats.org/markup-compatibility/2006">
              <mc:Choice xmlns:v="urn:schemas-microsoft-com:vml" Requires="v">
                <p:oleObj spid="_x0000_s209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45" y="2681605"/>
                        <a:ext cx="6398895" cy="2926080"/>
                      </a:xfrm>
                      <a:prstGeom prst="rect">
                        <a:avLst/>
                      </a:prstGeom>
                      <a:noFill/>
                      <a:ln>
                        <a:noFill/>
                      </a:ln>
                      <a:effectLst/>
                    </p:spPr>
                  </p:pic>
                </p:oleObj>
              </mc:Fallback>
            </mc:AlternateContent>
          </a:graphicData>
        </a:graphic>
      </p:graphicFrame>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6" name="文本框 15"/>
          <p:cNvSpPr txBox="1"/>
          <p:nvPr/>
        </p:nvSpPr>
        <p:spPr>
          <a:xfrm>
            <a:off x="3467100" y="5743575"/>
            <a:ext cx="2413000" cy="82994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cs typeface="华光魏体_CNKI" panose="02000500000000000000" charset="-122"/>
              </a:rPr>
              <a:t>设备控制器</a:t>
            </a:r>
            <a:endParaRPr lang="zh-CN" altLang="en-US" sz="2400">
              <a:latin typeface="华光魏体_CNKI" panose="02000500000000000000" charset="-122"/>
              <a:ea typeface="华光魏体_CNKI" panose="02000500000000000000" charset="-122"/>
              <a:cs typeface="华光魏体_CNKI" panose="02000500000000000000" charset="-122"/>
            </a:endParaRPr>
          </a:p>
          <a:p>
            <a:r>
              <a:rPr lang="en-US" altLang="zh-CN" sz="2400">
                <a:latin typeface="华光魏体_CNKI" panose="02000500000000000000" charset="-122"/>
                <a:ea typeface="华光魏体_CNKI" panose="02000500000000000000" charset="-122"/>
                <a:cs typeface="华光魏体_CNKI" panose="02000500000000000000" charset="-122"/>
              </a:rPr>
              <a:t>(</a:t>
            </a:r>
            <a:r>
              <a:rPr lang="zh-CN" altLang="en-US" sz="2400">
                <a:latin typeface="华光魏体_CNKI" panose="02000500000000000000" charset="-122"/>
                <a:ea typeface="华光魏体_CNKI" panose="02000500000000000000" charset="-122"/>
                <a:cs typeface="华光魏体_CNKI" panose="02000500000000000000" charset="-122"/>
              </a:rPr>
              <a:t>各种卡</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26670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CPU</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1292860" y="2681605"/>
            <a:ext cx="6348095" cy="38919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文本框 105"/>
          <p:cNvSpPr txBox="1"/>
          <p:nvPr/>
        </p:nvSpPr>
        <p:spPr>
          <a:xfrm>
            <a:off x="7740650" y="2648585"/>
            <a:ext cx="4483735" cy="341503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a:latin typeface="Times New Roman" panose="02020603050405020304" charset="0"/>
                <a:ea typeface="华光魏体_CNKI" panose="02000500000000000000" charset="-122"/>
                <a:cs typeface="Times New Roman" panose="02020603050405020304" charset="0"/>
                <a:sym typeface="+mn-ea"/>
              </a:rPr>
              <a:t>CPU </a:t>
            </a:r>
            <a:r>
              <a:rPr lang="zh-CN" altLang="en-US">
                <a:latin typeface="Times New Roman" panose="02020603050405020304" charset="0"/>
                <a:ea typeface="华光魏体_CNKI" panose="02000500000000000000" charset="-122"/>
                <a:cs typeface="Times New Roman" panose="02020603050405020304" charset="0"/>
                <a:sym typeface="+mn-ea"/>
              </a:rPr>
              <a:t>和设备</a:t>
            </a:r>
            <a:r>
              <a:rPr lang="zh-CN" altLang="en-US">
                <a:latin typeface="Times New Roman" panose="02020603050405020304" charset="0"/>
                <a:ea typeface="华光魏体_CNKI" panose="02000500000000000000" charset="-122"/>
                <a:cs typeface="Times New Roman" panose="02020603050405020304" charset="0"/>
                <a:sym typeface="+mn-ea"/>
              </a:rPr>
              <a:t>控制器之间通过三种类型信号通信：</a:t>
            </a:r>
            <a:endParaRPr lang="zh-CN" altLang="en-US">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rPr>
              <a:t>地址信号线</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通知设备控制器需要开启哪个设备，因为一台设备控制器有可能连接多台同类型的设备；设备控制器的</a:t>
            </a:r>
            <a:r>
              <a:rPr lang="en-US" altLang="zh-CN">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逻辑根据处理器发来的地址信号选择一个设备</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接口；</a:t>
            </a: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spTree>
    <p:custDataLst>
      <p:tags r:id="rId3"/>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Object 3"/>
          <p:cNvGraphicFramePr>
            <a:graphicFrameLocks noGrp="1" noChangeAspect="1"/>
          </p:cNvGraphicFramePr>
          <p:nvPr>
            <p:ph idx="1"/>
          </p:nvPr>
        </p:nvGraphicFramePr>
        <p:xfrm>
          <a:off x="944245" y="2681605"/>
          <a:ext cx="6398895" cy="2926080"/>
        </p:xfrm>
        <a:graphic>
          <a:graphicData uri="http://schemas.openxmlformats.org/presentationml/2006/ole">
            <mc:AlternateContent xmlns:mc="http://schemas.openxmlformats.org/markup-compatibility/2006">
              <mc:Choice xmlns:v="urn:schemas-microsoft-com:vml" Requires="v">
                <p:oleObj spid="_x0000_s209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45" y="2681605"/>
                        <a:ext cx="6398895" cy="2926080"/>
                      </a:xfrm>
                      <a:prstGeom prst="rect">
                        <a:avLst/>
                      </a:prstGeom>
                      <a:noFill/>
                      <a:ln>
                        <a:noFill/>
                      </a:ln>
                      <a:effectLst/>
                    </p:spPr>
                  </p:pic>
                </p:oleObj>
              </mc:Fallback>
            </mc:AlternateContent>
          </a:graphicData>
        </a:graphic>
      </p:graphicFrame>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6" name="文本框 15"/>
          <p:cNvSpPr txBox="1"/>
          <p:nvPr/>
        </p:nvSpPr>
        <p:spPr>
          <a:xfrm>
            <a:off x="3467100" y="5743575"/>
            <a:ext cx="2413000" cy="82994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cs typeface="华光魏体_CNKI" panose="02000500000000000000" charset="-122"/>
              </a:rPr>
              <a:t>设备控制器</a:t>
            </a:r>
            <a:endParaRPr lang="zh-CN" altLang="en-US" sz="2400">
              <a:latin typeface="华光魏体_CNKI" panose="02000500000000000000" charset="-122"/>
              <a:ea typeface="华光魏体_CNKI" panose="02000500000000000000" charset="-122"/>
              <a:cs typeface="华光魏体_CNKI" panose="02000500000000000000" charset="-122"/>
            </a:endParaRPr>
          </a:p>
          <a:p>
            <a:r>
              <a:rPr lang="en-US" altLang="zh-CN" sz="2400">
                <a:latin typeface="华光魏体_CNKI" panose="02000500000000000000" charset="-122"/>
                <a:ea typeface="华光魏体_CNKI" panose="02000500000000000000" charset="-122"/>
                <a:cs typeface="华光魏体_CNKI" panose="02000500000000000000" charset="-122"/>
              </a:rPr>
              <a:t>(</a:t>
            </a:r>
            <a:r>
              <a:rPr lang="zh-CN" altLang="en-US" sz="2400">
                <a:latin typeface="华光魏体_CNKI" panose="02000500000000000000" charset="-122"/>
                <a:ea typeface="华光魏体_CNKI" panose="02000500000000000000" charset="-122"/>
                <a:cs typeface="华光魏体_CNKI" panose="02000500000000000000" charset="-122"/>
              </a:rPr>
              <a:t>各种卡</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26670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CPU</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1292860" y="2681605"/>
            <a:ext cx="6348095" cy="38919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文本框 105"/>
          <p:cNvSpPr txBox="1"/>
          <p:nvPr/>
        </p:nvSpPr>
        <p:spPr>
          <a:xfrm>
            <a:off x="7740650" y="2648585"/>
            <a:ext cx="4483735" cy="1753235"/>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a:latin typeface="Times New Roman" panose="02020603050405020304" charset="0"/>
                <a:ea typeface="华光魏体_CNKI" panose="02000500000000000000" charset="-122"/>
                <a:cs typeface="Times New Roman" panose="02020603050405020304" charset="0"/>
                <a:sym typeface="+mn-ea"/>
              </a:rPr>
              <a:t>CPU </a:t>
            </a:r>
            <a:r>
              <a:rPr lang="zh-CN" altLang="en-US">
                <a:latin typeface="Times New Roman" panose="02020603050405020304" charset="0"/>
                <a:ea typeface="华光魏体_CNKI" panose="02000500000000000000" charset="-122"/>
                <a:cs typeface="Times New Roman" panose="02020603050405020304" charset="0"/>
                <a:sym typeface="+mn-ea"/>
              </a:rPr>
              <a:t>和设备</a:t>
            </a:r>
            <a:r>
              <a:rPr lang="zh-CN" altLang="en-US">
                <a:latin typeface="Times New Roman" panose="02020603050405020304" charset="0"/>
                <a:ea typeface="华光魏体_CNKI" panose="02000500000000000000" charset="-122"/>
                <a:cs typeface="Times New Roman" panose="02020603050405020304" charset="0"/>
                <a:sym typeface="+mn-ea"/>
              </a:rPr>
              <a:t>控制器之间通过三种类型信号通信：</a:t>
            </a:r>
            <a:endParaRPr lang="zh-CN" altLang="en-US">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rPr>
              <a:t>控制信号线</a:t>
            </a:r>
            <a:r>
              <a:rPr lang="en-US" altLang="zh-CN">
                <a:solidFill>
                  <a:schemeClr val="tx1"/>
                </a:solidFill>
                <a:latin typeface="Times New Roman" panose="02020603050405020304" charset="0"/>
                <a:ea typeface="华光魏体_CNKI" panose="02000500000000000000" charset="-122"/>
                <a:cs typeface="Times New Roman" panose="02020603050405020304" charset="0"/>
                <a:sym typeface="+mn-ea"/>
              </a:rPr>
              <a:t>CPU</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向设备发送控制</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命令，规定设备要执行的操作，</a:t>
            </a: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spTree>
    <p:custDataLst>
      <p:tags r:id="rId3"/>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Object 3"/>
          <p:cNvGraphicFramePr>
            <a:graphicFrameLocks noGrp="1" noChangeAspect="1"/>
          </p:cNvGraphicFramePr>
          <p:nvPr>
            <p:ph idx="1"/>
          </p:nvPr>
        </p:nvGraphicFramePr>
        <p:xfrm>
          <a:off x="944245" y="2681605"/>
          <a:ext cx="6398895" cy="2926080"/>
        </p:xfrm>
        <a:graphic>
          <a:graphicData uri="http://schemas.openxmlformats.org/presentationml/2006/ole">
            <mc:AlternateContent xmlns:mc="http://schemas.openxmlformats.org/markup-compatibility/2006">
              <mc:Choice xmlns:v="urn:schemas-microsoft-com:vml" Requires="v">
                <p:oleObj spid="_x0000_s209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45" y="2681605"/>
                        <a:ext cx="6398895" cy="2926080"/>
                      </a:xfrm>
                      <a:prstGeom prst="rect">
                        <a:avLst/>
                      </a:prstGeom>
                      <a:noFill/>
                      <a:ln>
                        <a:noFill/>
                      </a:ln>
                      <a:effectLst/>
                    </p:spPr>
                  </p:pic>
                </p:oleObj>
              </mc:Fallback>
            </mc:AlternateContent>
          </a:graphicData>
        </a:graphic>
      </p:graphicFrame>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6" name="文本框 15"/>
          <p:cNvSpPr txBox="1"/>
          <p:nvPr/>
        </p:nvSpPr>
        <p:spPr>
          <a:xfrm>
            <a:off x="3467100" y="5743575"/>
            <a:ext cx="2413000" cy="82994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cs typeface="华光魏体_CNKI" panose="02000500000000000000" charset="-122"/>
              </a:rPr>
              <a:t>设备控制器</a:t>
            </a:r>
            <a:endParaRPr lang="zh-CN" altLang="en-US" sz="2400">
              <a:latin typeface="华光魏体_CNKI" panose="02000500000000000000" charset="-122"/>
              <a:ea typeface="华光魏体_CNKI" panose="02000500000000000000" charset="-122"/>
              <a:cs typeface="华光魏体_CNKI" panose="02000500000000000000" charset="-122"/>
            </a:endParaRPr>
          </a:p>
          <a:p>
            <a:r>
              <a:rPr lang="en-US" altLang="zh-CN" sz="2400">
                <a:latin typeface="华光魏体_CNKI" panose="02000500000000000000" charset="-122"/>
                <a:ea typeface="华光魏体_CNKI" panose="02000500000000000000" charset="-122"/>
                <a:cs typeface="华光魏体_CNKI" panose="02000500000000000000" charset="-122"/>
              </a:rPr>
              <a:t>(</a:t>
            </a:r>
            <a:r>
              <a:rPr lang="zh-CN" altLang="en-US" sz="2400">
                <a:latin typeface="华光魏体_CNKI" panose="02000500000000000000" charset="-122"/>
                <a:ea typeface="华光魏体_CNKI" panose="02000500000000000000" charset="-122"/>
                <a:cs typeface="华光魏体_CNKI" panose="02000500000000000000" charset="-122"/>
              </a:rPr>
              <a:t>各种卡</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26670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CPU</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1292860" y="2681605"/>
            <a:ext cx="6348095" cy="38919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文本框 105"/>
          <p:cNvSpPr txBox="1"/>
          <p:nvPr/>
        </p:nvSpPr>
        <p:spPr>
          <a:xfrm>
            <a:off x="7740650" y="2648585"/>
            <a:ext cx="4483735" cy="3830955"/>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a:latin typeface="Times New Roman" panose="02020603050405020304" charset="0"/>
                <a:ea typeface="华光魏体_CNKI" panose="02000500000000000000" charset="-122"/>
                <a:cs typeface="Times New Roman" panose="02020603050405020304" charset="0"/>
                <a:sym typeface="+mn-ea"/>
              </a:rPr>
              <a:t>设备控制器的</a:t>
            </a:r>
            <a:r>
              <a:rPr lang="en-US" altLang="zh-CN">
                <a:solidFill>
                  <a:srgbClr val="C00000"/>
                </a:solidFill>
                <a:latin typeface="Times New Roman" panose="02020603050405020304" charset="0"/>
                <a:ea typeface="华光魏体_CNKI" panose="02000500000000000000" charset="-122"/>
                <a:cs typeface="Times New Roman" panose="02020603050405020304" charset="0"/>
                <a:sym typeface="+mn-ea"/>
              </a:rPr>
              <a:t>I/O</a:t>
            </a:r>
            <a:r>
              <a:rPr lang="zh-CN" altLang="en-US">
                <a:solidFill>
                  <a:srgbClr val="C00000"/>
                </a:solidFill>
                <a:latin typeface="Times New Roman" panose="02020603050405020304" charset="0"/>
                <a:ea typeface="华光魏体_CNKI" panose="02000500000000000000" charset="-122"/>
                <a:cs typeface="Times New Roman" panose="02020603050405020304" charset="0"/>
                <a:sym typeface="+mn-ea"/>
              </a:rPr>
              <a:t>逻辑</a:t>
            </a:r>
            <a:endParaRPr lang="zh-CN" altLang="en-US">
              <a:solidFill>
                <a:srgbClr val="C00000"/>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ü"/>
            </a:pPr>
            <a:r>
              <a:rPr lang="en-US" altLang="zh-CN">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逻辑用于实现对设备的控制，</a:t>
            </a: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ü"/>
            </a:pPr>
            <a:r>
              <a:rPr lang="en-US" altLang="zh-CN" dirty="0">
                <a:latin typeface="华光魏体_CNKI" panose="02000500000000000000" charset="-122"/>
                <a:ea typeface="华光魏体_CNKI" panose="02000500000000000000" charset="-122"/>
                <a:cs typeface="华光魏体_CNKI" panose="02000500000000000000" charset="-122"/>
                <a:sym typeface="+mn-ea"/>
              </a:rPr>
              <a:t>CPU</a:t>
            </a:r>
            <a:r>
              <a:rPr lang="zh-CN" altLang="en-US" dirty="0">
                <a:latin typeface="华光魏体_CNKI" panose="02000500000000000000" charset="-122"/>
                <a:ea typeface="华光魏体_CNKI" panose="02000500000000000000" charset="-122"/>
                <a:cs typeface="华光魏体_CNKI" panose="02000500000000000000" charset="-122"/>
                <a:sym typeface="+mn-ea"/>
              </a:rPr>
              <a:t>通过控制线向控制器发送</a:t>
            </a:r>
            <a:r>
              <a:rPr lang="en-US" altLang="zh-CN" dirty="0">
                <a:latin typeface="华光魏体_CNKI" panose="02000500000000000000" charset="-122"/>
                <a:ea typeface="华光魏体_CNKI" panose="02000500000000000000" charset="-122"/>
                <a:cs typeface="华光魏体_CNKI" panose="02000500000000000000" charset="-122"/>
                <a:sym typeface="+mn-ea"/>
              </a:rPr>
              <a:t>I/O</a:t>
            </a:r>
            <a:r>
              <a:rPr lang="zh-CN" altLang="en-US" dirty="0">
                <a:latin typeface="华光魏体_CNKI" panose="02000500000000000000" charset="-122"/>
                <a:ea typeface="华光魏体_CNKI" panose="02000500000000000000" charset="-122"/>
                <a:cs typeface="华光魏体_CNKI" panose="02000500000000000000" charset="-122"/>
                <a:sym typeface="+mn-ea"/>
              </a:rPr>
              <a:t>命令，</a:t>
            </a:r>
            <a:r>
              <a:rPr lang="en-US" altLang="zh-CN" dirty="0">
                <a:latin typeface="华光魏体_CNKI" panose="02000500000000000000" charset="-122"/>
                <a:ea typeface="华光魏体_CNKI" panose="02000500000000000000" charset="-122"/>
                <a:cs typeface="华光魏体_CNKI" panose="02000500000000000000" charset="-122"/>
                <a:sym typeface="+mn-ea"/>
              </a:rPr>
              <a:t>I/O</a:t>
            </a:r>
            <a:r>
              <a:rPr lang="zh-CN" altLang="en-US" dirty="0">
                <a:latin typeface="华光魏体_CNKI" panose="02000500000000000000" charset="-122"/>
                <a:ea typeface="华光魏体_CNKI" panose="02000500000000000000" charset="-122"/>
                <a:cs typeface="华光魏体_CNKI" panose="02000500000000000000" charset="-122"/>
                <a:sym typeface="+mn-ea"/>
              </a:rPr>
              <a:t>逻辑对收到的</a:t>
            </a:r>
            <a:r>
              <a:rPr lang="zh-CN" altLang="en-US" dirty="0">
                <a:solidFill>
                  <a:srgbClr val="C00000"/>
                </a:solidFill>
                <a:latin typeface="华光魏体_CNKI" panose="02000500000000000000" charset="-122"/>
                <a:ea typeface="华光魏体_CNKI" panose="02000500000000000000" charset="-122"/>
                <a:cs typeface="华光魏体_CNKI" panose="02000500000000000000" charset="-122"/>
                <a:sym typeface="+mn-ea"/>
              </a:rPr>
              <a:t>命令进行译码</a:t>
            </a:r>
            <a:r>
              <a:rPr lang="zh-CN" altLang="en-US" dirty="0">
                <a:latin typeface="华光魏体_CNKI" panose="02000500000000000000" charset="-122"/>
                <a:ea typeface="华光魏体_CNKI" panose="02000500000000000000" charset="-122"/>
                <a:cs typeface="华光魏体_CNKI" panose="02000500000000000000" charset="-122"/>
                <a:sym typeface="+mn-ea"/>
              </a:rPr>
              <a:t>。</a:t>
            </a:r>
            <a:endParaRPr lang="zh-CN" altLang="en-US" dirty="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逻辑能够执行指令，所以才能够将</a:t>
            </a: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独立出来，但其能执行指令的规模有限，例如，</a:t>
            </a:r>
            <a:r>
              <a:rPr lang="zh-CN" altLang="en-US"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磁盘控制器可以接收</a:t>
            </a:r>
            <a:r>
              <a:rPr lang="en-US" altLang="zh-CN"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发来的</a:t>
            </a:r>
            <a:r>
              <a:rPr lang="en-US" altLang="zh-CN"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Read</a:t>
            </a:r>
            <a:r>
              <a:rPr lang="zh-CN" altLang="en-US"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a:t>
            </a:r>
            <a:r>
              <a:rPr lang="en-US" altLang="zh-CN"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Write</a:t>
            </a:r>
            <a:r>
              <a:rPr lang="zh-CN" altLang="en-US"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a:t>
            </a:r>
            <a:r>
              <a:rPr lang="en-US" altLang="zh-CN"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Format</a:t>
            </a:r>
            <a:r>
              <a:rPr lang="zh-CN" altLang="en-US"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等</a:t>
            </a:r>
            <a:r>
              <a:rPr lang="en-US" altLang="zh-CN"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15</a:t>
            </a:r>
            <a:r>
              <a:rPr lang="zh-CN" altLang="en-US"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条不同的命令，而且有些命令还带有参数</a:t>
            </a:r>
            <a:r>
              <a:rPr lang="zh-CN" altLang="en-US" dirty="0">
                <a:solidFill>
                  <a:srgbClr val="00B050"/>
                </a:solidFill>
                <a:sym typeface="+mn-ea"/>
              </a:rPr>
              <a:t>；</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 name="矩形 9"/>
          <p:cNvSpPr/>
          <p:nvPr/>
        </p:nvSpPr>
        <p:spPr>
          <a:xfrm>
            <a:off x="3851275" y="4376420"/>
            <a:ext cx="1078230" cy="109283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硬件部分的通信方式：设备和设备控制器通信、设备控制器和</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通信</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Object 3"/>
          <p:cNvGraphicFramePr>
            <a:graphicFrameLocks noGrp="1" noChangeAspect="1"/>
          </p:cNvGraphicFramePr>
          <p:nvPr>
            <p:ph idx="1"/>
          </p:nvPr>
        </p:nvGraphicFramePr>
        <p:xfrm>
          <a:off x="944245" y="2681605"/>
          <a:ext cx="6398895" cy="2926080"/>
        </p:xfrm>
        <a:graphic>
          <a:graphicData uri="http://schemas.openxmlformats.org/presentationml/2006/ole">
            <mc:AlternateContent xmlns:mc="http://schemas.openxmlformats.org/markup-compatibility/2006">
              <mc:Choice xmlns:v="urn:schemas-microsoft-com:vml" Requires="v">
                <p:oleObj spid="_x0000_s209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45" y="2681605"/>
                        <a:ext cx="6398895" cy="2926080"/>
                      </a:xfrm>
                      <a:prstGeom prst="rect">
                        <a:avLst/>
                      </a:prstGeom>
                      <a:noFill/>
                      <a:ln>
                        <a:noFill/>
                      </a:ln>
                      <a:effectLst/>
                    </p:spPr>
                  </p:pic>
                </p:oleObj>
              </mc:Fallback>
            </mc:AlternateContent>
          </a:graphicData>
        </a:graphic>
      </p:graphicFrame>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6" name="文本框 15"/>
          <p:cNvSpPr txBox="1"/>
          <p:nvPr/>
        </p:nvSpPr>
        <p:spPr>
          <a:xfrm>
            <a:off x="3467100" y="5743575"/>
            <a:ext cx="2413000" cy="82994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cs typeface="华光魏体_CNKI" panose="02000500000000000000" charset="-122"/>
              </a:rPr>
              <a:t>设备控制器</a:t>
            </a:r>
            <a:endParaRPr lang="zh-CN" altLang="en-US" sz="2400">
              <a:latin typeface="华光魏体_CNKI" panose="02000500000000000000" charset="-122"/>
              <a:ea typeface="华光魏体_CNKI" panose="02000500000000000000" charset="-122"/>
              <a:cs typeface="华光魏体_CNKI" panose="02000500000000000000" charset="-122"/>
            </a:endParaRPr>
          </a:p>
          <a:p>
            <a:r>
              <a:rPr lang="en-US" altLang="zh-CN" sz="2400">
                <a:latin typeface="华光魏体_CNKI" panose="02000500000000000000" charset="-122"/>
                <a:ea typeface="华光魏体_CNKI" panose="02000500000000000000" charset="-122"/>
                <a:cs typeface="华光魏体_CNKI" panose="02000500000000000000" charset="-122"/>
              </a:rPr>
              <a:t>(</a:t>
            </a:r>
            <a:r>
              <a:rPr lang="zh-CN" altLang="en-US" sz="2400">
                <a:latin typeface="华光魏体_CNKI" panose="02000500000000000000" charset="-122"/>
                <a:ea typeface="华光魏体_CNKI" panose="02000500000000000000" charset="-122"/>
                <a:cs typeface="华光魏体_CNKI" panose="02000500000000000000" charset="-122"/>
              </a:rPr>
              <a:t>各种卡</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266700" y="5876925"/>
            <a:ext cx="2413000" cy="460375"/>
          </a:xfrm>
          <a:prstGeom prst="rect">
            <a:avLst/>
          </a:prstGeom>
          <a:noFill/>
        </p:spPr>
        <p:txBody>
          <a:bodyPr wrap="square" rtlCol="0">
            <a:spAutoFit/>
          </a:bodyPr>
          <a:p>
            <a:r>
              <a:rPr lang="en-US" altLang="zh-CN" sz="2400">
                <a:latin typeface="华光魏体_CNKI" panose="02000500000000000000" charset="-122"/>
                <a:ea typeface="华光魏体_CNKI" panose="02000500000000000000" charset="-122"/>
                <a:cs typeface="华光魏体_CNKI" panose="02000500000000000000" charset="-122"/>
              </a:rPr>
              <a:t>CPU</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3" name="矩形 2"/>
          <p:cNvSpPr/>
          <p:nvPr/>
        </p:nvSpPr>
        <p:spPr>
          <a:xfrm>
            <a:off x="1292860" y="2681605"/>
            <a:ext cx="6348095" cy="38919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文本框 105"/>
          <p:cNvSpPr txBox="1"/>
          <p:nvPr/>
        </p:nvSpPr>
        <p:spPr>
          <a:xfrm>
            <a:off x="7740650" y="2648585"/>
            <a:ext cx="4483735" cy="3830955"/>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a:latin typeface="Times New Roman" panose="02020603050405020304" charset="0"/>
                <a:ea typeface="华光魏体_CNKI" panose="02000500000000000000" charset="-122"/>
                <a:cs typeface="Times New Roman" panose="02020603050405020304" charset="0"/>
                <a:sym typeface="+mn-ea"/>
              </a:rPr>
              <a:t>设备控制器的</a:t>
            </a:r>
            <a:r>
              <a:rPr lang="en-US" altLang="zh-CN">
                <a:solidFill>
                  <a:srgbClr val="C00000"/>
                </a:solidFill>
                <a:latin typeface="Times New Roman" panose="02020603050405020304" charset="0"/>
                <a:ea typeface="华光魏体_CNKI" panose="02000500000000000000" charset="-122"/>
                <a:cs typeface="Times New Roman" panose="02020603050405020304" charset="0"/>
                <a:sym typeface="+mn-ea"/>
              </a:rPr>
              <a:t>I/O</a:t>
            </a:r>
            <a:r>
              <a:rPr lang="zh-CN" altLang="en-US">
                <a:solidFill>
                  <a:srgbClr val="C00000"/>
                </a:solidFill>
                <a:latin typeface="Times New Roman" panose="02020603050405020304" charset="0"/>
                <a:ea typeface="华光魏体_CNKI" panose="02000500000000000000" charset="-122"/>
                <a:cs typeface="Times New Roman" panose="02020603050405020304" charset="0"/>
                <a:sym typeface="+mn-ea"/>
              </a:rPr>
              <a:t>逻辑</a:t>
            </a:r>
            <a:endParaRPr lang="zh-CN" altLang="en-US">
              <a:solidFill>
                <a:srgbClr val="C00000"/>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由于设备控制器中的</a:t>
            </a: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逻辑单元可以看作是控制器，能够执行一条指令，所以下一条指令还得是</a:t>
            </a: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进行控制，因此，</a:t>
            </a: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需要对</a:t>
            </a: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过程的每条指令都进行传</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达；</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能够将</a:t>
            </a: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解放出来的时间，只有一条指令的执行</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时间；</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当设备多的时候，</a:t>
            </a: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的控制还是很</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繁琐；</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a:solidFill>
                  <a:srgbClr val="C00000"/>
                </a:solidFill>
                <a:latin typeface="华光魏体_CNKI" panose="02000500000000000000" charset="-122"/>
                <a:ea typeface="华光魏体_CNKI" panose="02000500000000000000" charset="-122"/>
                <a:cs typeface="华光魏体_CNKI" panose="02000500000000000000" charset="-122"/>
                <a:sym typeface="+mn-ea"/>
              </a:rPr>
              <a:t>有没有一个新的替身，能够多做一点？</a:t>
            </a:r>
            <a:endParaRPr lang="zh-CN" altLang="en-US">
              <a:solidFill>
                <a:srgbClr val="C0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 name="矩形 9"/>
          <p:cNvSpPr/>
          <p:nvPr/>
        </p:nvSpPr>
        <p:spPr>
          <a:xfrm>
            <a:off x="3851275" y="4376420"/>
            <a:ext cx="1078230" cy="109283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en-US" altLang="zh-CN" sz="2400">
                <a:solidFill>
                  <a:schemeClr val="tx1"/>
                </a:solidFill>
                <a:latin typeface="华光魏体_CNKI" panose="02000500000000000000" charset="-122"/>
                <a:ea typeface="华光魏体_CNKI" panose="02000500000000000000" charset="-122"/>
              </a:rPr>
              <a:t>I/O</a:t>
            </a:r>
            <a:r>
              <a:rPr lang="zh-CN" altLang="en-US" sz="2400">
                <a:solidFill>
                  <a:schemeClr val="tx1"/>
                </a:solidFill>
                <a:latin typeface="华光魏体_CNKI" panose="02000500000000000000" charset="-122"/>
                <a:ea typeface="华光魏体_CNKI" panose="02000500000000000000" charset="-122"/>
              </a:rPr>
              <a:t>通道：</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的新替身</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1" name="矩形 10"/>
          <p:cNvSpPr/>
          <p:nvPr/>
        </p:nvSpPr>
        <p:spPr>
          <a:xfrm>
            <a:off x="1218565" y="3597275"/>
            <a:ext cx="10414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I/O</a:t>
            </a:r>
            <a:r>
              <a:rPr lang="zh-CN" altLang="en-US">
                <a:solidFill>
                  <a:schemeClr val="tx1"/>
                </a:solidFill>
                <a:latin typeface="Times New Roman" panose="02020603050405020304" charset="0"/>
                <a:cs typeface="Times New Roman" panose="02020603050405020304" charset="0"/>
              </a:rPr>
              <a:t>通道</a:t>
            </a:r>
            <a:endParaRPr lang="zh-CN" altLang="en-US">
              <a:solidFill>
                <a:schemeClr val="tx1"/>
              </a:solidFill>
              <a:latin typeface="Times New Roman" panose="02020603050405020304" charset="0"/>
              <a:cs typeface="Times New Roman" panose="02020603050405020304" charset="0"/>
            </a:endParaRPr>
          </a:p>
        </p:txBody>
      </p:sp>
      <p:cxnSp>
        <p:nvCxnSpPr>
          <p:cNvPr id="20" name="肘形连接符 19"/>
          <p:cNvCxnSpPr/>
          <p:nvPr/>
        </p:nvCxnSpPr>
        <p:spPr>
          <a:xfrm flipV="1">
            <a:off x="2284730" y="3585845"/>
            <a:ext cx="711200" cy="506730"/>
          </a:xfrm>
          <a:prstGeom prst="bentConnector3">
            <a:avLst>
              <a:gd name="adj1" fmla="val 50089"/>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2" name="Object 3"/>
          <p:cNvGraphicFramePr>
            <a:graphicFrameLocks noGrp="1" noChangeAspect="1"/>
          </p:cNvGraphicFramePr>
          <p:nvPr>
            <p:ph idx="1"/>
          </p:nvPr>
        </p:nvGraphicFramePr>
        <p:xfrm>
          <a:off x="2994660" y="2503805"/>
          <a:ext cx="4469130" cy="2044065"/>
        </p:xfrm>
        <a:graphic>
          <a:graphicData uri="http://schemas.openxmlformats.org/presentationml/2006/ole">
            <mc:AlternateContent xmlns:mc="http://schemas.openxmlformats.org/markup-compatibility/2006">
              <mc:Choice xmlns:v="urn:schemas-microsoft-com:vml" Requires="v">
                <p:oleObj spid="_x0000_s2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660" y="2503805"/>
                        <a:ext cx="4469130" cy="2044065"/>
                      </a:xfrm>
                      <a:prstGeom prst="rect">
                        <a:avLst/>
                      </a:prstGeom>
                      <a:noFill/>
                      <a:ln>
                        <a:solidFill>
                          <a:schemeClr val="accent1"/>
                        </a:solidFill>
                      </a:ln>
                      <a:effectLst/>
                    </p:spPr>
                  </p:pic>
                </p:oleObj>
              </mc:Fallback>
            </mc:AlternateContent>
          </a:graphicData>
        </a:graphic>
      </p:graphicFrame>
      <p:graphicFrame>
        <p:nvGraphicFramePr>
          <p:cNvPr id="24" name="Object 3"/>
          <p:cNvGraphicFramePr>
            <a:graphicFrameLocks noGrp="1" noChangeAspect="1"/>
          </p:cNvGraphicFramePr>
          <p:nvPr/>
        </p:nvGraphicFramePr>
        <p:xfrm>
          <a:off x="3007360" y="4807585"/>
          <a:ext cx="4469130" cy="2044065"/>
        </p:xfrm>
        <a:graphic>
          <a:graphicData uri="http://schemas.openxmlformats.org/presentationml/2006/ole">
            <mc:AlternateContent xmlns:mc="http://schemas.openxmlformats.org/markup-compatibility/2006">
              <mc:Choice xmlns:v="urn:schemas-microsoft-com:vml" Requires="v">
                <p:oleObj spid="_x0000_s26" name="VISIO" r:id="rId3" imgW="3916680" imgH="1790700" progId="Visio.Drawing.4">
                  <p:embed/>
                </p:oleObj>
              </mc:Choice>
              <mc:Fallback>
                <p:oleObj name="VISIO" r:id="rId3"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360" y="4807585"/>
                        <a:ext cx="4469130" cy="2044065"/>
                      </a:xfrm>
                      <a:prstGeom prst="rect">
                        <a:avLst/>
                      </a:prstGeom>
                      <a:noFill/>
                      <a:ln>
                        <a:solidFill>
                          <a:schemeClr val="accent1"/>
                        </a:solidFill>
                      </a:ln>
                      <a:effectLst/>
                    </p:spPr>
                  </p:pic>
                </p:oleObj>
              </mc:Fallback>
            </mc:AlternateContent>
          </a:graphicData>
        </a:graphic>
      </p:graphicFrame>
      <p:sp>
        <p:nvSpPr>
          <p:cNvPr id="27" name="文本框 26"/>
          <p:cNvSpPr txBox="1"/>
          <p:nvPr/>
        </p:nvSpPr>
        <p:spPr>
          <a:xfrm>
            <a:off x="4513580" y="2985770"/>
            <a:ext cx="1561465" cy="368300"/>
          </a:xfrm>
          <a:prstGeom prst="rect">
            <a:avLst/>
          </a:prstGeom>
          <a:solidFill>
            <a:schemeClr val="accent3">
              <a:lumMod val="60000"/>
              <a:lumOff val="40000"/>
            </a:schemeClr>
          </a:solidFill>
        </p:spPr>
        <p:txBody>
          <a:bodyPr wrap="square" rtlCol="0">
            <a:spAutoFit/>
          </a:bodyPr>
          <a:p>
            <a:r>
              <a:rPr lang="zh-CN" altLang="en-US"/>
              <a:t>设备控制器</a:t>
            </a:r>
            <a:r>
              <a:rPr lang="en-US" altLang="zh-CN"/>
              <a:t>1</a:t>
            </a:r>
            <a:endParaRPr lang="en-US" altLang="zh-CN"/>
          </a:p>
        </p:txBody>
      </p:sp>
      <p:sp>
        <p:nvSpPr>
          <p:cNvPr id="28" name="文本框 27"/>
          <p:cNvSpPr txBox="1"/>
          <p:nvPr/>
        </p:nvSpPr>
        <p:spPr>
          <a:xfrm>
            <a:off x="4488180" y="5324475"/>
            <a:ext cx="1561465" cy="368300"/>
          </a:xfrm>
          <a:prstGeom prst="rect">
            <a:avLst/>
          </a:prstGeom>
          <a:solidFill>
            <a:schemeClr val="accent3">
              <a:lumMod val="60000"/>
              <a:lumOff val="40000"/>
            </a:schemeClr>
          </a:solidFill>
        </p:spPr>
        <p:txBody>
          <a:bodyPr wrap="square" rtlCol="0">
            <a:spAutoFit/>
          </a:bodyPr>
          <a:p>
            <a:r>
              <a:rPr lang="zh-CN" altLang="en-US"/>
              <a:t>设备控制器</a:t>
            </a:r>
            <a:r>
              <a:rPr lang="en-US" altLang="zh-CN"/>
              <a:t>2</a:t>
            </a:r>
            <a:endParaRPr lang="en-US" altLang="zh-CN"/>
          </a:p>
        </p:txBody>
      </p:sp>
      <p:cxnSp>
        <p:nvCxnSpPr>
          <p:cNvPr id="29" name="直接箭头连接符 28"/>
          <p:cNvCxnSpPr/>
          <p:nvPr/>
        </p:nvCxnSpPr>
        <p:spPr>
          <a:xfrm>
            <a:off x="868680" y="4478020"/>
            <a:ext cx="336550" cy="12700"/>
          </a:xfrm>
          <a:prstGeom prst="straightConnector1">
            <a:avLst/>
          </a:prstGeom>
          <a:ln w="254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063625" y="3410585"/>
            <a:ext cx="1350645" cy="20516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肘形连接符 30"/>
          <p:cNvCxnSpPr/>
          <p:nvPr/>
        </p:nvCxnSpPr>
        <p:spPr>
          <a:xfrm>
            <a:off x="2291080" y="4975225"/>
            <a:ext cx="698500" cy="471170"/>
          </a:xfrm>
          <a:prstGeom prst="bentConnector3">
            <a:avLst>
              <a:gd name="adj1" fmla="val 5009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607300" y="2654935"/>
            <a:ext cx="4483735" cy="3830955"/>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通道；</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a:latin typeface="华光魏体_CNKI" panose="02000500000000000000" charset="-122"/>
                <a:ea typeface="华光魏体_CNKI" panose="02000500000000000000" charset="-122"/>
                <a:cs typeface="华光魏体_CNKI" panose="02000500000000000000" charset="-122"/>
                <a:sym typeface="+mn-ea"/>
              </a:rPr>
              <a:t>I/O</a:t>
            </a:r>
            <a:r>
              <a:rPr lang="zh-CN" altLang="en-US">
                <a:latin typeface="华光魏体_CNKI" panose="02000500000000000000" charset="-122"/>
                <a:ea typeface="华光魏体_CNKI" panose="02000500000000000000" charset="-122"/>
                <a:cs typeface="华光魏体_CNKI" panose="02000500000000000000" charset="-122"/>
                <a:sym typeface="+mn-ea"/>
              </a:rPr>
              <a:t>通道不再像控制器那样，只能接收</a:t>
            </a:r>
            <a:r>
              <a:rPr lang="en-US" altLang="zh-CN">
                <a:latin typeface="华光魏体_CNKI" panose="02000500000000000000" charset="-122"/>
                <a:ea typeface="华光魏体_CNKI" panose="02000500000000000000" charset="-122"/>
                <a:cs typeface="华光魏体_CNKI" panose="02000500000000000000" charset="-122"/>
                <a:sym typeface="+mn-ea"/>
              </a:rPr>
              <a:t>CPU</a:t>
            </a:r>
            <a:r>
              <a:rPr lang="zh-CN" altLang="en-US">
                <a:latin typeface="华光魏体_CNKI" panose="02000500000000000000" charset="-122"/>
                <a:ea typeface="华光魏体_CNKI" panose="02000500000000000000" charset="-122"/>
                <a:cs typeface="华光魏体_CNKI" panose="02000500000000000000" charset="-122"/>
                <a:sym typeface="+mn-ea"/>
              </a:rPr>
              <a:t>传来的命令进行译码执行，而是可以通过访问内存，取指执行，因此</a:t>
            </a:r>
            <a:r>
              <a:rPr lang="zh-CN" altLang="en-US">
                <a:solidFill>
                  <a:srgbClr val="C00000"/>
                </a:solidFill>
                <a:latin typeface="华光魏体_CNKI" panose="02000500000000000000" charset="-122"/>
                <a:ea typeface="华光魏体_CNKI" panose="02000500000000000000" charset="-122"/>
                <a:cs typeface="华光魏体_CNKI" panose="02000500000000000000" charset="-122"/>
                <a:sym typeface="+mn-ea"/>
              </a:rPr>
              <a:t>，</a:t>
            </a:r>
            <a:r>
              <a:rPr lang="en-US" altLang="zh-CN">
                <a:solidFill>
                  <a:srgbClr val="C0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a:solidFill>
                  <a:srgbClr val="C00000"/>
                </a:solidFill>
                <a:latin typeface="华光魏体_CNKI" panose="02000500000000000000" charset="-122"/>
                <a:ea typeface="华光魏体_CNKI" panose="02000500000000000000" charset="-122"/>
                <a:cs typeface="华光魏体_CNKI" panose="02000500000000000000" charset="-122"/>
                <a:sym typeface="+mn-ea"/>
              </a:rPr>
              <a:t>通道可以看作一种特殊的处理机。但其与一般的处理机的不同</a:t>
            </a:r>
            <a:r>
              <a:rPr lang="zh-CN" altLang="en-US">
                <a:solidFill>
                  <a:srgbClr val="C00000"/>
                </a:solidFill>
                <a:latin typeface="华光魏体_CNKI" panose="02000500000000000000" charset="-122"/>
                <a:ea typeface="华光魏体_CNKI" panose="02000500000000000000" charset="-122"/>
                <a:cs typeface="华光魏体_CNKI" panose="02000500000000000000" charset="-122"/>
                <a:sym typeface="+mn-ea"/>
              </a:rPr>
              <a:t>为：</a:t>
            </a:r>
            <a:endParaRPr lang="zh-CN" altLang="en-US">
              <a:solidFill>
                <a:srgbClr val="C00000"/>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p"/>
            </a:pP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能够执行的指令类型单一；仅限于</a:t>
            </a: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指令；</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p"/>
            </a:pP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没有自己的内存，和</a:t>
            </a: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共享内存</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4"/>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en-US" altLang="zh-CN" sz="2400">
                <a:solidFill>
                  <a:schemeClr val="tx1"/>
                </a:solidFill>
                <a:latin typeface="华光魏体_CNKI" panose="02000500000000000000" charset="-122"/>
                <a:ea typeface="华光魏体_CNKI" panose="02000500000000000000" charset="-122"/>
              </a:rPr>
              <a:t>I/O</a:t>
            </a:r>
            <a:r>
              <a:rPr lang="zh-CN" altLang="en-US" sz="2400">
                <a:solidFill>
                  <a:schemeClr val="tx1"/>
                </a:solidFill>
                <a:latin typeface="华光魏体_CNKI" panose="02000500000000000000" charset="-122"/>
                <a:ea typeface="华光魏体_CNKI" panose="02000500000000000000" charset="-122"/>
              </a:rPr>
              <a:t>通道：</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的新替身</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1" name="矩形 10"/>
          <p:cNvSpPr/>
          <p:nvPr/>
        </p:nvSpPr>
        <p:spPr>
          <a:xfrm>
            <a:off x="1218565" y="3597275"/>
            <a:ext cx="10414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I/O</a:t>
            </a:r>
            <a:r>
              <a:rPr lang="zh-CN" altLang="en-US">
                <a:solidFill>
                  <a:schemeClr val="tx1"/>
                </a:solidFill>
                <a:latin typeface="Times New Roman" panose="02020603050405020304" charset="0"/>
                <a:cs typeface="Times New Roman" panose="02020603050405020304" charset="0"/>
              </a:rPr>
              <a:t>通道</a:t>
            </a:r>
            <a:endParaRPr lang="zh-CN" altLang="en-US">
              <a:solidFill>
                <a:schemeClr val="tx1"/>
              </a:solidFill>
              <a:latin typeface="Times New Roman" panose="02020603050405020304" charset="0"/>
              <a:cs typeface="Times New Roman" panose="02020603050405020304" charset="0"/>
            </a:endParaRPr>
          </a:p>
        </p:txBody>
      </p:sp>
      <p:cxnSp>
        <p:nvCxnSpPr>
          <p:cNvPr id="20" name="肘形连接符 19"/>
          <p:cNvCxnSpPr/>
          <p:nvPr/>
        </p:nvCxnSpPr>
        <p:spPr>
          <a:xfrm flipV="1">
            <a:off x="2284730" y="3585845"/>
            <a:ext cx="711200" cy="506730"/>
          </a:xfrm>
          <a:prstGeom prst="bentConnector3">
            <a:avLst>
              <a:gd name="adj1" fmla="val 50089"/>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2" name="Object 3"/>
          <p:cNvGraphicFramePr>
            <a:graphicFrameLocks noGrp="1" noChangeAspect="1"/>
          </p:cNvGraphicFramePr>
          <p:nvPr>
            <p:ph idx="1"/>
          </p:nvPr>
        </p:nvGraphicFramePr>
        <p:xfrm>
          <a:off x="2994660" y="2503805"/>
          <a:ext cx="4469130" cy="2044065"/>
        </p:xfrm>
        <a:graphic>
          <a:graphicData uri="http://schemas.openxmlformats.org/presentationml/2006/ole">
            <mc:AlternateContent xmlns:mc="http://schemas.openxmlformats.org/markup-compatibility/2006">
              <mc:Choice xmlns:v="urn:schemas-microsoft-com:vml" Requires="v">
                <p:oleObj spid="_x0000_s2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660" y="2503805"/>
                        <a:ext cx="4469130" cy="2044065"/>
                      </a:xfrm>
                      <a:prstGeom prst="rect">
                        <a:avLst/>
                      </a:prstGeom>
                      <a:noFill/>
                      <a:ln>
                        <a:solidFill>
                          <a:schemeClr val="accent1"/>
                        </a:solidFill>
                      </a:ln>
                      <a:effectLst/>
                    </p:spPr>
                  </p:pic>
                </p:oleObj>
              </mc:Fallback>
            </mc:AlternateContent>
          </a:graphicData>
        </a:graphic>
      </p:graphicFrame>
      <p:graphicFrame>
        <p:nvGraphicFramePr>
          <p:cNvPr id="24" name="Object 3"/>
          <p:cNvGraphicFramePr>
            <a:graphicFrameLocks noGrp="1" noChangeAspect="1"/>
          </p:cNvGraphicFramePr>
          <p:nvPr/>
        </p:nvGraphicFramePr>
        <p:xfrm>
          <a:off x="3007360" y="4807585"/>
          <a:ext cx="4469130" cy="2044065"/>
        </p:xfrm>
        <a:graphic>
          <a:graphicData uri="http://schemas.openxmlformats.org/presentationml/2006/ole">
            <mc:AlternateContent xmlns:mc="http://schemas.openxmlformats.org/markup-compatibility/2006">
              <mc:Choice xmlns:v="urn:schemas-microsoft-com:vml" Requires="v">
                <p:oleObj spid="_x0000_s26" name="VISIO" r:id="rId3" imgW="3916680" imgH="1790700" progId="Visio.Drawing.4">
                  <p:embed/>
                </p:oleObj>
              </mc:Choice>
              <mc:Fallback>
                <p:oleObj name="VISIO" r:id="rId3"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360" y="4807585"/>
                        <a:ext cx="4469130" cy="2044065"/>
                      </a:xfrm>
                      <a:prstGeom prst="rect">
                        <a:avLst/>
                      </a:prstGeom>
                      <a:noFill/>
                      <a:ln>
                        <a:solidFill>
                          <a:schemeClr val="accent1"/>
                        </a:solidFill>
                      </a:ln>
                      <a:effectLst/>
                    </p:spPr>
                  </p:pic>
                </p:oleObj>
              </mc:Fallback>
            </mc:AlternateContent>
          </a:graphicData>
        </a:graphic>
      </p:graphicFrame>
      <p:sp>
        <p:nvSpPr>
          <p:cNvPr id="27" name="文本框 26"/>
          <p:cNvSpPr txBox="1"/>
          <p:nvPr/>
        </p:nvSpPr>
        <p:spPr>
          <a:xfrm>
            <a:off x="4513580" y="2985770"/>
            <a:ext cx="1561465" cy="368300"/>
          </a:xfrm>
          <a:prstGeom prst="rect">
            <a:avLst/>
          </a:prstGeom>
          <a:solidFill>
            <a:schemeClr val="accent3">
              <a:lumMod val="60000"/>
              <a:lumOff val="40000"/>
            </a:schemeClr>
          </a:solidFill>
        </p:spPr>
        <p:txBody>
          <a:bodyPr wrap="square" rtlCol="0">
            <a:spAutoFit/>
          </a:bodyPr>
          <a:p>
            <a:r>
              <a:rPr lang="zh-CN" altLang="en-US"/>
              <a:t>设备控制器</a:t>
            </a:r>
            <a:r>
              <a:rPr lang="en-US" altLang="zh-CN"/>
              <a:t>1</a:t>
            </a:r>
            <a:endParaRPr lang="en-US" altLang="zh-CN"/>
          </a:p>
        </p:txBody>
      </p:sp>
      <p:sp>
        <p:nvSpPr>
          <p:cNvPr id="28" name="文本框 27"/>
          <p:cNvSpPr txBox="1"/>
          <p:nvPr/>
        </p:nvSpPr>
        <p:spPr>
          <a:xfrm>
            <a:off x="4488180" y="5324475"/>
            <a:ext cx="1561465" cy="368300"/>
          </a:xfrm>
          <a:prstGeom prst="rect">
            <a:avLst/>
          </a:prstGeom>
          <a:solidFill>
            <a:schemeClr val="accent3">
              <a:lumMod val="60000"/>
              <a:lumOff val="40000"/>
            </a:schemeClr>
          </a:solidFill>
        </p:spPr>
        <p:txBody>
          <a:bodyPr wrap="square" rtlCol="0">
            <a:spAutoFit/>
          </a:bodyPr>
          <a:p>
            <a:r>
              <a:rPr lang="zh-CN" altLang="en-US"/>
              <a:t>设备控制器</a:t>
            </a:r>
            <a:r>
              <a:rPr lang="en-US" altLang="zh-CN"/>
              <a:t>2</a:t>
            </a:r>
            <a:endParaRPr lang="en-US" altLang="zh-CN"/>
          </a:p>
        </p:txBody>
      </p:sp>
      <p:cxnSp>
        <p:nvCxnSpPr>
          <p:cNvPr id="29" name="直接箭头连接符 28"/>
          <p:cNvCxnSpPr/>
          <p:nvPr/>
        </p:nvCxnSpPr>
        <p:spPr>
          <a:xfrm>
            <a:off x="868680" y="4478020"/>
            <a:ext cx="336550" cy="12700"/>
          </a:xfrm>
          <a:prstGeom prst="straightConnector1">
            <a:avLst/>
          </a:prstGeom>
          <a:ln w="254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063625" y="3410585"/>
            <a:ext cx="1350645" cy="20516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肘形连接符 30"/>
          <p:cNvCxnSpPr/>
          <p:nvPr/>
        </p:nvCxnSpPr>
        <p:spPr>
          <a:xfrm>
            <a:off x="2291080" y="4975225"/>
            <a:ext cx="698500" cy="471170"/>
          </a:xfrm>
          <a:prstGeom prst="bentConnector3">
            <a:avLst>
              <a:gd name="adj1" fmla="val 5009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607300" y="2654935"/>
            <a:ext cx="4483735" cy="2999740"/>
          </a:xfrm>
          <a:prstGeom prst="rect">
            <a:avLst/>
          </a:prstGeom>
          <a:noFill/>
        </p:spPr>
        <p:txBody>
          <a:bodyPr wrap="square" rtlCol="0" anchor="t">
            <a:spAutoFit/>
          </a:bodyPr>
          <a:p>
            <a:pPr marL="285750" indent="-285750">
              <a:lnSpc>
                <a:spcPct val="150000"/>
              </a:lnSpc>
              <a:buFont typeface="Wingdings" panose="05000000000000000000" charset="0"/>
              <a:buChar char="p"/>
            </a:pP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通道；</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None/>
            </a:pP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在设置了通道后，</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只需向通道发送一条</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指令。通道在收到该指令后，便从内存中取出本次要执行的</a:t>
            </a:r>
            <a:r>
              <a:rPr kumimoji="1" lang="zh-CN" altLang="en-US"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通道程序</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，然后执行该通道程序，仅当通道完成了规定的</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任务后，才向</a:t>
            </a:r>
            <a:r>
              <a:rPr kumimoji="1" lang="en-US" altLang="zh-CN"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dirty="0">
                <a:latin typeface="华光魏体_CNKI" panose="02000500000000000000" charset="-122"/>
                <a:ea typeface="华光魏体_CNKI" panose="02000500000000000000" charset="-122"/>
                <a:cs typeface="华光魏体_CNKI" panose="02000500000000000000" charset="-122"/>
                <a:sym typeface="+mn-ea"/>
              </a:rPr>
              <a:t>发中断信号</a:t>
            </a:r>
            <a:endParaRPr kumimoji="1" lang="zh-CN" altLang="en-US" dirty="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4"/>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5077460"/>
          </a:xfrm>
          <a:prstGeom prst="rect">
            <a:avLst/>
          </a:prstGeom>
          <a:noFill/>
        </p:spPr>
        <p:txBody>
          <a:bodyPr wrap="square" rtlCol="0">
            <a:spAutoFit/>
          </a:bodyPr>
          <a:p>
            <a:pPr indent="0">
              <a:lnSpc>
                <a:spcPct val="150000"/>
              </a:lnSpc>
              <a:buNone/>
            </a:pPr>
            <a:r>
              <a:rPr lang="en-US" altLang="zh-CN" sz="2400">
                <a:solidFill>
                  <a:srgbClr val="FF0000"/>
                </a:solidFill>
                <a:latin typeface="Times New Roman" panose="02020603050405020304" charset="0"/>
                <a:ea typeface="华光魏体_CNKI" panose="02000500000000000000" charset="-122"/>
                <a:cs typeface="Times New Roman" panose="02020603050405020304" charset="0"/>
              </a:rPr>
              <a:t>6.1 I/O</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rPr>
              <a:t>系统的功能、模型和接口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6.2 </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设备和设备控制器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6.3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中断机构和中断处理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6.4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设备驱动</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6.5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与设备无关的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6.6 </a:t>
            </a:r>
            <a:r>
              <a:rPr lang="zh-CN" altLang="en-US" sz="2400">
                <a:latin typeface="Times New Roman" panose="02020603050405020304" charset="0"/>
                <a:ea typeface="华光魏体_CNKI" panose="02000500000000000000" charset="-122"/>
                <a:cs typeface="Times New Roman" panose="02020603050405020304" charset="0"/>
                <a:sym typeface="+mn-ea"/>
              </a:rPr>
              <a:t>用户层的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6.7 </a:t>
            </a:r>
            <a:r>
              <a:rPr lang="zh-CN" altLang="en-US" sz="2400">
                <a:latin typeface="Times New Roman" panose="02020603050405020304" charset="0"/>
                <a:ea typeface="华光魏体_CNKI" panose="02000500000000000000" charset="-122"/>
                <a:cs typeface="Times New Roman" panose="02020603050405020304" charset="0"/>
                <a:sym typeface="+mn-ea"/>
              </a:rPr>
              <a:t>缓冲区管理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6.8 </a:t>
            </a:r>
            <a:r>
              <a:rPr lang="zh-CN" altLang="en-US" sz="2400">
                <a:latin typeface="Times New Roman" panose="02020603050405020304" charset="0"/>
                <a:ea typeface="华光魏体_CNKI" panose="02000500000000000000" charset="-122"/>
                <a:cs typeface="Times New Roman" panose="02020603050405020304" charset="0"/>
                <a:sym typeface="+mn-ea"/>
              </a:rPr>
              <a:t>磁盘存储器的性能和调度</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输入输出</a:t>
            </a:r>
            <a:r>
              <a:rPr lang="zh-CN" altLang="en-US" sz="4400">
                <a:latin typeface="华光魏体_CNKI" panose="02000500000000000000" charset="-122"/>
                <a:ea typeface="华光魏体_CNKI" panose="02000500000000000000" charset="-122"/>
              </a:rPr>
              <a:t>系统</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346315" y="2019300"/>
            <a:ext cx="3947795" cy="398780"/>
          </a:xfrm>
          <a:prstGeom prst="rect">
            <a:avLst/>
          </a:prstGeom>
          <a:noFill/>
          <a:ln w="22225">
            <a:solidFill>
              <a:srgbClr val="00B050"/>
            </a:solidFill>
            <a:prstDash val="sysDash"/>
          </a:ln>
        </p:spPr>
        <p:txBody>
          <a:bodyPr wrap="square" rtlCol="0">
            <a:spAutoFit/>
          </a:bodyPr>
          <a:p>
            <a:pPr algn="ct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系统的基本概念和模型</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18" name="直接箭头连接符 17"/>
          <p:cNvCxnSpPr/>
          <p:nvPr/>
        </p:nvCxnSpPr>
        <p:spPr>
          <a:xfrm>
            <a:off x="654939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446530" y="2577465"/>
            <a:ext cx="4791710" cy="263715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nvCxnSpPr>
        <p:spPr>
          <a:xfrm>
            <a:off x="6549390" y="383222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339965" y="3606800"/>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按照</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系统的模型自底向上的顺序进行</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介绍</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sp>
        <p:nvSpPr>
          <p:cNvPr id="16" name="矩形 15"/>
          <p:cNvSpPr/>
          <p:nvPr/>
        </p:nvSpPr>
        <p:spPr>
          <a:xfrm>
            <a:off x="1446530" y="52952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440180" y="584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412990" y="5009515"/>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在存储系统中的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磁盘缓冲（</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Disk Cache</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对应了内存对</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的</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支持</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1" name="直接箭头连接符 20"/>
          <p:cNvCxnSpPr/>
          <p:nvPr/>
        </p:nvCxnSpPr>
        <p:spPr>
          <a:xfrm>
            <a:off x="6616065" y="5514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412990" y="58413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一个典型的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3" name="直接箭头连接符 22"/>
          <p:cNvCxnSpPr/>
          <p:nvPr/>
        </p:nvCxnSpPr>
        <p:spPr>
          <a:xfrm>
            <a:off x="6622415" y="6022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en-US" altLang="zh-CN" sz="2400">
                <a:solidFill>
                  <a:schemeClr val="tx1"/>
                </a:solidFill>
                <a:latin typeface="华光魏体_CNKI" panose="02000500000000000000" charset="-122"/>
                <a:ea typeface="华光魏体_CNKI" panose="02000500000000000000" charset="-122"/>
              </a:rPr>
              <a:t>I/O</a:t>
            </a:r>
            <a:r>
              <a:rPr lang="zh-CN" altLang="en-US" sz="2400">
                <a:solidFill>
                  <a:schemeClr val="tx1"/>
                </a:solidFill>
                <a:latin typeface="华光魏体_CNKI" panose="02000500000000000000" charset="-122"/>
                <a:ea typeface="华光魏体_CNKI" panose="02000500000000000000" charset="-122"/>
              </a:rPr>
              <a:t>通道：</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的新替身</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12" name="矩形 11"/>
          <p:cNvSpPr/>
          <p:nvPr/>
        </p:nvSpPr>
        <p:spPr>
          <a:xfrm>
            <a:off x="127000" y="3597275"/>
            <a:ext cx="7493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CPU</a:t>
            </a:r>
            <a:endParaRPr lang="en-US" altLang="zh-CN">
              <a:solidFill>
                <a:schemeClr val="tx1"/>
              </a:solidFill>
              <a:latin typeface="Times New Roman" panose="02020603050405020304" charset="0"/>
              <a:cs typeface="Times New Roman" panose="02020603050405020304" charset="0"/>
            </a:endParaRPr>
          </a:p>
        </p:txBody>
      </p:sp>
      <p:sp>
        <p:nvSpPr>
          <p:cNvPr id="11" name="矩形 10"/>
          <p:cNvSpPr/>
          <p:nvPr/>
        </p:nvSpPr>
        <p:spPr>
          <a:xfrm>
            <a:off x="1218565" y="3597275"/>
            <a:ext cx="1041400" cy="1670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I/O</a:t>
            </a:r>
            <a:r>
              <a:rPr lang="zh-CN" altLang="en-US">
                <a:solidFill>
                  <a:schemeClr val="tx1"/>
                </a:solidFill>
                <a:latin typeface="Times New Roman" panose="02020603050405020304" charset="0"/>
                <a:cs typeface="Times New Roman" panose="02020603050405020304" charset="0"/>
              </a:rPr>
              <a:t>通道</a:t>
            </a:r>
            <a:endParaRPr lang="zh-CN" altLang="en-US">
              <a:solidFill>
                <a:schemeClr val="tx1"/>
              </a:solidFill>
              <a:latin typeface="Times New Roman" panose="02020603050405020304" charset="0"/>
              <a:cs typeface="Times New Roman" panose="02020603050405020304" charset="0"/>
            </a:endParaRPr>
          </a:p>
        </p:txBody>
      </p:sp>
      <p:cxnSp>
        <p:nvCxnSpPr>
          <p:cNvPr id="20" name="肘形连接符 19"/>
          <p:cNvCxnSpPr/>
          <p:nvPr/>
        </p:nvCxnSpPr>
        <p:spPr>
          <a:xfrm flipV="1">
            <a:off x="2284730" y="3585845"/>
            <a:ext cx="711200" cy="506730"/>
          </a:xfrm>
          <a:prstGeom prst="bentConnector3">
            <a:avLst>
              <a:gd name="adj1" fmla="val 50089"/>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2" name="Object 3"/>
          <p:cNvGraphicFramePr>
            <a:graphicFrameLocks noGrp="1" noChangeAspect="1"/>
          </p:cNvGraphicFramePr>
          <p:nvPr>
            <p:ph idx="1"/>
          </p:nvPr>
        </p:nvGraphicFramePr>
        <p:xfrm>
          <a:off x="2994660" y="2503805"/>
          <a:ext cx="4469130" cy="2044065"/>
        </p:xfrm>
        <a:graphic>
          <a:graphicData uri="http://schemas.openxmlformats.org/presentationml/2006/ole">
            <mc:AlternateContent xmlns:mc="http://schemas.openxmlformats.org/markup-compatibility/2006">
              <mc:Choice xmlns:v="urn:schemas-microsoft-com:vml" Requires="v">
                <p:oleObj spid="_x0000_s23" name="VISIO" r:id="rId1" imgW="3916680" imgH="1790700" progId="Visio.Drawing.4">
                  <p:embed/>
                </p:oleObj>
              </mc:Choice>
              <mc:Fallback>
                <p:oleObj name="VISIO" r:id="rId1"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660" y="2503805"/>
                        <a:ext cx="4469130" cy="2044065"/>
                      </a:xfrm>
                      <a:prstGeom prst="rect">
                        <a:avLst/>
                      </a:prstGeom>
                      <a:noFill/>
                      <a:ln>
                        <a:solidFill>
                          <a:schemeClr val="accent1"/>
                        </a:solidFill>
                      </a:ln>
                      <a:effectLst/>
                    </p:spPr>
                  </p:pic>
                </p:oleObj>
              </mc:Fallback>
            </mc:AlternateContent>
          </a:graphicData>
        </a:graphic>
      </p:graphicFrame>
      <p:graphicFrame>
        <p:nvGraphicFramePr>
          <p:cNvPr id="24" name="Object 3"/>
          <p:cNvGraphicFramePr>
            <a:graphicFrameLocks noGrp="1" noChangeAspect="1"/>
          </p:cNvGraphicFramePr>
          <p:nvPr/>
        </p:nvGraphicFramePr>
        <p:xfrm>
          <a:off x="3007360" y="4807585"/>
          <a:ext cx="4469130" cy="2044065"/>
        </p:xfrm>
        <a:graphic>
          <a:graphicData uri="http://schemas.openxmlformats.org/presentationml/2006/ole">
            <mc:AlternateContent xmlns:mc="http://schemas.openxmlformats.org/markup-compatibility/2006">
              <mc:Choice xmlns:v="urn:schemas-microsoft-com:vml" Requires="v">
                <p:oleObj spid="_x0000_s26" name="VISIO" r:id="rId3" imgW="3916680" imgH="1790700" progId="Visio.Drawing.4">
                  <p:embed/>
                </p:oleObj>
              </mc:Choice>
              <mc:Fallback>
                <p:oleObj name="VISIO" r:id="rId3" imgW="3916680" imgH="1790700" progId="Visio.Drawing.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360" y="4807585"/>
                        <a:ext cx="4469130" cy="2044065"/>
                      </a:xfrm>
                      <a:prstGeom prst="rect">
                        <a:avLst/>
                      </a:prstGeom>
                      <a:noFill/>
                      <a:ln>
                        <a:solidFill>
                          <a:schemeClr val="accent1"/>
                        </a:solidFill>
                      </a:ln>
                      <a:effectLst/>
                    </p:spPr>
                  </p:pic>
                </p:oleObj>
              </mc:Fallback>
            </mc:AlternateContent>
          </a:graphicData>
        </a:graphic>
      </p:graphicFrame>
      <p:sp>
        <p:nvSpPr>
          <p:cNvPr id="27" name="文本框 26"/>
          <p:cNvSpPr txBox="1"/>
          <p:nvPr/>
        </p:nvSpPr>
        <p:spPr>
          <a:xfrm>
            <a:off x="4513580" y="2985770"/>
            <a:ext cx="1561465" cy="368300"/>
          </a:xfrm>
          <a:prstGeom prst="rect">
            <a:avLst/>
          </a:prstGeom>
          <a:solidFill>
            <a:schemeClr val="accent3">
              <a:lumMod val="60000"/>
              <a:lumOff val="40000"/>
            </a:schemeClr>
          </a:solidFill>
        </p:spPr>
        <p:txBody>
          <a:bodyPr wrap="square" rtlCol="0">
            <a:spAutoFit/>
          </a:bodyPr>
          <a:p>
            <a:r>
              <a:rPr lang="zh-CN" altLang="en-US"/>
              <a:t>设备控制器</a:t>
            </a:r>
            <a:r>
              <a:rPr lang="en-US" altLang="zh-CN"/>
              <a:t>1</a:t>
            </a:r>
            <a:endParaRPr lang="en-US" altLang="zh-CN"/>
          </a:p>
        </p:txBody>
      </p:sp>
      <p:sp>
        <p:nvSpPr>
          <p:cNvPr id="28" name="文本框 27"/>
          <p:cNvSpPr txBox="1"/>
          <p:nvPr/>
        </p:nvSpPr>
        <p:spPr>
          <a:xfrm>
            <a:off x="4488180" y="5324475"/>
            <a:ext cx="1561465" cy="368300"/>
          </a:xfrm>
          <a:prstGeom prst="rect">
            <a:avLst/>
          </a:prstGeom>
          <a:solidFill>
            <a:schemeClr val="accent3">
              <a:lumMod val="60000"/>
              <a:lumOff val="40000"/>
            </a:schemeClr>
          </a:solidFill>
        </p:spPr>
        <p:txBody>
          <a:bodyPr wrap="square" rtlCol="0">
            <a:spAutoFit/>
          </a:bodyPr>
          <a:p>
            <a:r>
              <a:rPr lang="zh-CN" altLang="en-US"/>
              <a:t>设备控制器</a:t>
            </a:r>
            <a:r>
              <a:rPr lang="en-US" altLang="zh-CN"/>
              <a:t>2</a:t>
            </a:r>
            <a:endParaRPr lang="en-US" altLang="zh-CN"/>
          </a:p>
        </p:txBody>
      </p:sp>
      <p:cxnSp>
        <p:nvCxnSpPr>
          <p:cNvPr id="29" name="直接箭头连接符 28"/>
          <p:cNvCxnSpPr/>
          <p:nvPr/>
        </p:nvCxnSpPr>
        <p:spPr>
          <a:xfrm>
            <a:off x="868680" y="4478020"/>
            <a:ext cx="336550" cy="12700"/>
          </a:xfrm>
          <a:prstGeom prst="straightConnector1">
            <a:avLst/>
          </a:prstGeom>
          <a:ln w="254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063625" y="3410585"/>
            <a:ext cx="1350645" cy="20516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肘形连接符 30"/>
          <p:cNvCxnSpPr/>
          <p:nvPr/>
        </p:nvCxnSpPr>
        <p:spPr>
          <a:xfrm>
            <a:off x="2291080" y="4975225"/>
            <a:ext cx="698500" cy="471170"/>
          </a:xfrm>
          <a:prstGeom prst="bentConnector3">
            <a:avLst>
              <a:gd name="adj1" fmla="val 5009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607300" y="2407285"/>
            <a:ext cx="4483735" cy="4246245"/>
          </a:xfrm>
          <a:prstGeom prst="rect">
            <a:avLst/>
          </a:prstGeom>
          <a:noFill/>
        </p:spPr>
        <p:txBody>
          <a:bodyPr wrap="square" rtlCol="0" anchor="t">
            <a:spAutoFit/>
          </a:bodyPr>
          <a:p>
            <a:pPr marL="285750" indent="-285750">
              <a:lnSpc>
                <a:spcPct val="150000"/>
              </a:lnSpc>
              <a:buFont typeface="Wingdings" panose="05000000000000000000" charset="0"/>
              <a:buChar char="p"/>
            </a:pPr>
            <a:r>
              <a:rPr lang="en-US" altLang="zh-CN">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通道的</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类型：</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Ø"/>
            </a:pPr>
            <a:r>
              <a:rPr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字节多路通道</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zh-CN" dirty="0">
                <a:latin typeface="华光魏体_CNKI" panose="02000500000000000000" charset="-122"/>
                <a:ea typeface="华光魏体_CNKI" panose="02000500000000000000" charset="-122"/>
                <a:cs typeface="华光魏体_CNKI" panose="02000500000000000000" charset="-122"/>
                <a:sym typeface="+mn-ea"/>
              </a:rPr>
              <a:t>主通道连接多个子通道，每个子通道连接一个设备，按时间片共享主通道</a:t>
            </a:r>
            <a:r>
              <a:rPr lang="en-US" dirty="0">
                <a:latin typeface="华光魏体_CNKI" panose="02000500000000000000" charset="-122"/>
                <a:ea typeface="华光魏体_CNKI" panose="02000500000000000000" charset="-122"/>
                <a:cs typeface="华光魏体_CNKI" panose="02000500000000000000" charset="-122"/>
                <a:sym typeface="+mn-ea"/>
              </a:rPr>
              <a:t>(</a:t>
            </a:r>
            <a:r>
              <a:rPr lang="zh-CN" dirty="0">
                <a:latin typeface="华光魏体_CNKI" panose="02000500000000000000" charset="-122"/>
                <a:ea typeface="华光魏体_CNKI" panose="02000500000000000000" charset="-122"/>
                <a:cs typeface="华光魏体_CNKI" panose="02000500000000000000" charset="-122"/>
                <a:sym typeface="+mn-ea"/>
              </a:rPr>
              <a:t>以字节为单位</a:t>
            </a:r>
            <a:r>
              <a:rPr lang="en-US" dirty="0">
                <a:latin typeface="华光魏体_CNKI" panose="02000500000000000000" charset="-122"/>
                <a:ea typeface="华光魏体_CNKI" panose="02000500000000000000" charset="-122"/>
                <a:cs typeface="华光魏体_CNKI" panose="02000500000000000000" charset="-122"/>
                <a:sym typeface="+mn-ea"/>
              </a:rPr>
              <a:t>) </a:t>
            </a:r>
            <a:r>
              <a:rPr lang="zh-CN" altLang="en-US" dirty="0">
                <a:latin typeface="华光魏体_CNKI" panose="02000500000000000000" charset="-122"/>
                <a:ea typeface="华光魏体_CNKI" panose="02000500000000000000" charset="-122"/>
                <a:cs typeface="华光魏体_CNKI" panose="02000500000000000000" charset="-122"/>
                <a:sym typeface="+mn-ea"/>
              </a:rPr>
              <a:t>［只适合低速</a:t>
            </a:r>
            <a:r>
              <a:rPr lang="zh-CN" altLang="en-US" dirty="0">
                <a:latin typeface="华光魏体_CNKI" panose="02000500000000000000" charset="-122"/>
                <a:ea typeface="华光魏体_CNKI" panose="02000500000000000000" charset="-122"/>
                <a:cs typeface="华光魏体_CNKI" panose="02000500000000000000" charset="-122"/>
                <a:sym typeface="+mn-ea"/>
              </a:rPr>
              <a:t>设备］</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Ø"/>
            </a:pPr>
            <a:r>
              <a:rPr lang="zh-CN" altLang="en-US">
                <a:solidFill>
                  <a:srgbClr val="FF0000"/>
                </a:solidFill>
                <a:latin typeface="华光魏体_CNKI" panose="02000500000000000000" charset="-122"/>
                <a:ea typeface="华光魏体_CNKI" panose="02000500000000000000" charset="-122"/>
                <a:cs typeface="华光魏体_CNKI" panose="02000500000000000000" charset="-122"/>
                <a:sym typeface="+mn-ea"/>
              </a:rPr>
              <a:t>数组选择通道</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：主通道只含一个分配型子通道，一段时间只控制一台设备，按照数组单位传送；［适合高速设备，但利用率</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低］</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Ø"/>
            </a:pPr>
            <a:r>
              <a:rPr lang="zh-CN" altLang="en-US">
                <a:solidFill>
                  <a:srgbClr val="FF0000"/>
                </a:solidFill>
                <a:latin typeface="华光魏体_CNKI" panose="02000500000000000000" charset="-122"/>
                <a:ea typeface="华光魏体_CNKI" panose="02000500000000000000" charset="-122"/>
                <a:cs typeface="华光魏体_CNKI" panose="02000500000000000000" charset="-122"/>
                <a:sym typeface="+mn-ea"/>
              </a:rPr>
              <a:t>数组多路通道</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：以上两种的</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结合</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4"/>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en-US" altLang="zh-CN" sz="2400">
                <a:solidFill>
                  <a:schemeClr val="tx1"/>
                </a:solidFill>
                <a:latin typeface="华光魏体_CNKI" panose="02000500000000000000" charset="-122"/>
                <a:ea typeface="华光魏体_CNKI" panose="02000500000000000000" charset="-122"/>
              </a:rPr>
              <a:t>I/O</a:t>
            </a:r>
            <a:r>
              <a:rPr lang="zh-CN" altLang="en-US" sz="2400">
                <a:solidFill>
                  <a:schemeClr val="tx1"/>
                </a:solidFill>
                <a:latin typeface="华光魏体_CNKI" panose="02000500000000000000" charset="-122"/>
                <a:ea typeface="华光魏体_CNKI" panose="02000500000000000000" charset="-122"/>
              </a:rPr>
              <a:t>通道：</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的新替身</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32" name="文本框 31"/>
          <p:cNvSpPr txBox="1"/>
          <p:nvPr/>
        </p:nvSpPr>
        <p:spPr>
          <a:xfrm>
            <a:off x="7607300" y="2407285"/>
            <a:ext cx="4483735" cy="3553460"/>
          </a:xfrm>
          <a:prstGeom prst="rect">
            <a:avLst/>
          </a:prstGeom>
          <a:noFill/>
        </p:spPr>
        <p:txBody>
          <a:bodyPr wrap="square" rtlCol="0" anchor="t">
            <a:spAutoFit/>
          </a:bodyPr>
          <a:p>
            <a:pPr marL="285750" indent="-285750">
              <a:lnSpc>
                <a:spcPct val="150000"/>
              </a:lnSpc>
              <a:buFont typeface="Wingdings" panose="05000000000000000000" charset="0"/>
              <a:buChar char="p"/>
            </a:pPr>
            <a:r>
              <a:rPr lang="en-US" altLang="zh-CN" sz="200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sym typeface="+mn-ea"/>
              </a:rPr>
              <a:t>通道的瓶颈问题</a:t>
            </a:r>
            <a:endPar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p"/>
            </a:pPr>
            <a:r>
              <a:rPr lang="en-US" altLang="zh-CN" sz="200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sym typeface="+mn-ea"/>
              </a:rPr>
              <a:t>通道的价格昂贵，数量较少，会导致</a:t>
            </a:r>
            <a:r>
              <a:rPr lang="en-US" altLang="zh-CN" sz="200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sym typeface="+mn-ea"/>
              </a:rPr>
              <a:t>瓶颈</a:t>
            </a:r>
            <a:r>
              <a:rPr lang="en-US" altLang="zh-CN" sz="200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en-US" altLang="zh-CN" sz="2000">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p"/>
            </a:pP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例如：如果需要开启设备４，需要占用通道１和控制器２；很容易被其他设备占用；</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p"/>
            </a:pPr>
            <a:r>
              <a:rPr lang="zh-CN" altLang="en-US">
                <a:solidFill>
                  <a:srgbClr val="FF0000"/>
                </a:solidFill>
                <a:latin typeface="华光魏体_CNKI" panose="02000500000000000000" charset="-122"/>
                <a:ea typeface="华光魏体_CNKI" panose="02000500000000000000" charset="-122"/>
                <a:cs typeface="华光魏体_CNKI" panose="02000500000000000000" charset="-122"/>
                <a:sym typeface="+mn-ea"/>
              </a:rPr>
              <a:t>怎么解决</a:t>
            </a: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Ø"/>
            </a:pP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3" name="Object 4"/>
          <p:cNvGraphicFramePr>
            <a:graphicFrameLocks noGrp="1" noChangeAspect="1"/>
          </p:cNvGraphicFramePr>
          <p:nvPr>
            <p:ph idx="1"/>
          </p:nvPr>
        </p:nvGraphicFramePr>
        <p:xfrm>
          <a:off x="302260" y="2857500"/>
          <a:ext cx="7058660" cy="3449955"/>
        </p:xfrm>
        <a:graphic>
          <a:graphicData uri="http://schemas.openxmlformats.org/presentationml/2006/ole">
            <mc:AlternateContent xmlns:mc="http://schemas.openxmlformats.org/markup-compatibility/2006">
              <mc:Choice xmlns:v="urn:schemas-microsoft-com:vml" Requires="v">
                <p:oleObj spid="_x0000_s4124" name="VISIO" r:id="rId1" imgW="3086100" imgH="1508760" progId="Visio.Drawing.4">
                  <p:embed/>
                </p:oleObj>
              </mc:Choice>
              <mc:Fallback>
                <p:oleObj name="VISIO" r:id="rId1" imgW="3086100" imgH="150876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 y="2857500"/>
                        <a:ext cx="7058660" cy="3449955"/>
                      </a:xfrm>
                      <a:prstGeom prst="rect">
                        <a:avLst/>
                      </a:prstGeom>
                      <a:noFill/>
                      <a:ln>
                        <a:noFill/>
                      </a:ln>
                      <a:effectLst/>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en-US" altLang="zh-CN" sz="2400">
                <a:solidFill>
                  <a:schemeClr val="tx1"/>
                </a:solidFill>
                <a:latin typeface="华光魏体_CNKI" panose="02000500000000000000" charset="-122"/>
                <a:ea typeface="华光魏体_CNKI" panose="02000500000000000000" charset="-122"/>
              </a:rPr>
              <a:t>I/O</a:t>
            </a:r>
            <a:r>
              <a:rPr lang="zh-CN" altLang="en-US" sz="2400">
                <a:solidFill>
                  <a:schemeClr val="tx1"/>
                </a:solidFill>
                <a:latin typeface="华光魏体_CNKI" panose="02000500000000000000" charset="-122"/>
                <a:ea typeface="华光魏体_CNKI" panose="02000500000000000000" charset="-122"/>
              </a:rPr>
              <a:t>通道：</a:t>
            </a:r>
            <a:r>
              <a:rPr lang="en-US" altLang="zh-CN" sz="2400">
                <a:solidFill>
                  <a:schemeClr val="tx1"/>
                </a:solidFill>
                <a:latin typeface="华光魏体_CNKI" panose="02000500000000000000" charset="-122"/>
                <a:ea typeface="华光魏体_CNKI" panose="02000500000000000000" charset="-122"/>
              </a:rPr>
              <a:t>CPU</a:t>
            </a:r>
            <a:r>
              <a:rPr lang="zh-CN" altLang="en-US" sz="2400">
                <a:solidFill>
                  <a:schemeClr val="tx1"/>
                </a:solidFill>
                <a:latin typeface="华光魏体_CNKI" panose="02000500000000000000" charset="-122"/>
                <a:ea typeface="华光魏体_CNKI" panose="02000500000000000000" charset="-122"/>
              </a:rPr>
              <a:t>的新替身</a:t>
            </a:r>
            <a:r>
              <a:rPr lang="en-US" altLang="zh-CN" sz="2400">
                <a:solidFill>
                  <a:schemeClr val="tx1"/>
                </a:solidFill>
                <a:latin typeface="华光魏体_CNKI" panose="02000500000000000000" charset="-122"/>
                <a:ea typeface="华光魏体_CNKI" panose="02000500000000000000" charset="-122"/>
              </a:rPr>
              <a:t> </a:t>
            </a:r>
            <a:endParaRPr lang="zh-CN" altLang="en-US" sz="2400">
              <a:solidFill>
                <a:schemeClr val="tx1"/>
              </a:solidFill>
              <a:latin typeface="华光魏体_CNKI" panose="02000500000000000000" charset="-122"/>
              <a:ea typeface="华光魏体_CNKI" panose="02000500000000000000" charset="-122"/>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32" name="文本框 31"/>
          <p:cNvSpPr txBox="1"/>
          <p:nvPr/>
        </p:nvSpPr>
        <p:spPr>
          <a:xfrm>
            <a:off x="7607300" y="2407285"/>
            <a:ext cx="4483735" cy="5215890"/>
          </a:xfrm>
          <a:prstGeom prst="rect">
            <a:avLst/>
          </a:prstGeom>
          <a:noFill/>
        </p:spPr>
        <p:txBody>
          <a:bodyPr wrap="square" rtlCol="0" anchor="t">
            <a:spAutoFit/>
          </a:bodyPr>
          <a:p>
            <a:pPr marL="285750" indent="-285750">
              <a:lnSpc>
                <a:spcPct val="150000"/>
              </a:lnSpc>
              <a:buFont typeface="Wingdings" panose="05000000000000000000" charset="0"/>
              <a:buChar char="p"/>
            </a:pPr>
            <a:r>
              <a:rPr lang="en-US" altLang="zh-CN" sz="200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sym typeface="+mn-ea"/>
              </a:rPr>
              <a:t>通道的瓶颈问题</a:t>
            </a:r>
            <a:endPar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p"/>
            </a:pPr>
            <a:r>
              <a:rPr lang="en-US" altLang="zh-CN" sz="200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sym typeface="+mn-ea"/>
              </a:rPr>
              <a:t>通道的价格昂贵，数量较少，会导致</a:t>
            </a:r>
            <a:r>
              <a:rPr lang="en-US" altLang="zh-CN" sz="200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sym typeface="+mn-ea"/>
              </a:rPr>
              <a:t>瓶颈</a:t>
            </a:r>
            <a:r>
              <a:rPr lang="en-US" altLang="zh-CN" sz="200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en-US" altLang="zh-CN" sz="2000">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p"/>
            </a:pP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例如：如果需要开启设备４，需要占用通道１和控制器２；很容易被其他设备占用；</a:t>
            </a: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p"/>
            </a:pPr>
            <a:r>
              <a:rPr lang="zh-CN" altLang="en-US">
                <a:solidFill>
                  <a:srgbClr val="FF0000"/>
                </a:solidFill>
                <a:latin typeface="华光魏体_CNKI" panose="02000500000000000000" charset="-122"/>
                <a:ea typeface="华光魏体_CNKI" panose="02000500000000000000" charset="-122"/>
                <a:cs typeface="华光魏体_CNKI" panose="02000500000000000000" charset="-122"/>
                <a:sym typeface="+mn-ea"/>
              </a:rPr>
              <a:t>怎么解决</a:t>
            </a:r>
            <a:endParaRPr lang="zh-CN" altLang="en-US">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rPr>
              <a:t>建立多通路：</a:t>
            </a:r>
            <a:r>
              <a:rPr lang="zh-CN" altLang="en-US" dirty="0">
                <a:solidFill>
                  <a:srgbClr val="FF0000"/>
                </a:solidFill>
                <a:latin typeface="华光魏体_CNKI" panose="02000500000000000000" charset="-122"/>
                <a:ea typeface="华光魏体_CNKI" panose="02000500000000000000" charset="-122"/>
                <a:sym typeface="+mn-ea"/>
              </a:rPr>
              <a:t>即，一个设备连接多个控制器，一个控制器连接多个通道。</a:t>
            </a:r>
            <a:r>
              <a:rPr lang="zh-CN" altLang="en-US" dirty="0">
                <a:latin typeface="华光魏体_CNKI" panose="02000500000000000000" charset="-122"/>
                <a:ea typeface="华光魏体_CNKI" panose="02000500000000000000" charset="-122"/>
                <a:sym typeface="+mn-ea"/>
              </a:rPr>
              <a:t>这解决了瓶颈问题，提高了系统可靠性</a:t>
            </a:r>
            <a:endParaRPr lang="zh-CN" altLang="en-US" dirty="0">
              <a:latin typeface="华光魏体_CNKI" panose="02000500000000000000" charset="-122"/>
              <a:ea typeface="华光魏体_CNKI" panose="02000500000000000000" charset="-122"/>
            </a:endParaRPr>
          </a:p>
          <a:p>
            <a:pPr marL="285750" indent="-285750">
              <a:lnSpc>
                <a:spcPct val="150000"/>
              </a:lnSpc>
              <a:buFont typeface="Wingdings" panose="05000000000000000000" charset="0"/>
              <a:buChar char="p"/>
            </a:pP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Ø"/>
            </a:pPr>
            <a:endParaRPr lang="zh-CN" altLang="en-US">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34" name="Object 4"/>
          <p:cNvGraphicFramePr>
            <a:graphicFrameLocks noChangeAspect="1"/>
          </p:cNvGraphicFramePr>
          <p:nvPr/>
        </p:nvGraphicFramePr>
        <p:xfrm>
          <a:off x="544830" y="3075940"/>
          <a:ext cx="6606540" cy="2302510"/>
        </p:xfrm>
        <a:graphic>
          <a:graphicData uri="http://schemas.openxmlformats.org/presentationml/2006/ole">
            <mc:AlternateContent xmlns:mc="http://schemas.openxmlformats.org/markup-compatibility/2006">
              <mc:Choice xmlns:v="urn:schemas-microsoft-com:vml" Requires="v">
                <p:oleObj spid="_x0000_s5148" name="VISIO" r:id="rId1" imgW="3124200" imgH="1112520" progId="Visio.Drawing.4">
                  <p:embed/>
                </p:oleObj>
              </mc:Choice>
              <mc:Fallback>
                <p:oleObj name="VISIO" r:id="rId1" imgW="3124200" imgH="111252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30" y="3075940"/>
                        <a:ext cx="6606540" cy="23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内存映像</a:t>
            </a:r>
            <a:r>
              <a:rPr lang="en-US" altLang="zh-CN" sz="2400">
                <a:solidFill>
                  <a:schemeClr val="tx1"/>
                </a:solidFill>
                <a:latin typeface="华光魏体_CNKI" panose="02000500000000000000" charset="-122"/>
                <a:ea typeface="华光魏体_CNKI" panose="02000500000000000000" charset="-122"/>
              </a:rPr>
              <a:t>I/O</a:t>
            </a:r>
            <a:endParaRPr lang="en-US" altLang="zh-CN"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设备的寻址问题，也就是</a:t>
            </a:r>
            <a:r>
              <a:rPr lang="en-US" altLang="zh-CN" sz="2400">
                <a:latin typeface="Times New Roman" panose="02020603050405020304" charset="0"/>
                <a:ea typeface="华光魏体_CNKI" panose="02000500000000000000" charset="-122"/>
                <a:cs typeface="Times New Roman" panose="02020603050405020304" charset="0"/>
                <a:sym typeface="+mn-ea"/>
              </a:rPr>
              <a:t>CPU</a:t>
            </a:r>
            <a:r>
              <a:rPr lang="zh-CN" altLang="en-US" sz="2400">
                <a:latin typeface="Times New Roman" panose="02020603050405020304" charset="0"/>
                <a:ea typeface="华光魏体_CNKI" panose="02000500000000000000" charset="-122"/>
                <a:cs typeface="Times New Roman" panose="02020603050405020304" charset="0"/>
                <a:sym typeface="+mn-ea"/>
              </a:rPr>
              <a:t>怎么定位</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设备里的</a:t>
            </a:r>
            <a:r>
              <a:rPr lang="zh-CN" altLang="en-US" sz="2400">
                <a:latin typeface="Times New Roman" panose="02020603050405020304" charset="0"/>
                <a:ea typeface="华光魏体_CNKI" panose="02000500000000000000" charset="-122"/>
                <a:cs typeface="Times New Roman" panose="02020603050405020304" charset="0"/>
                <a:sym typeface="+mn-ea"/>
              </a:rPr>
              <a:t>寄存器？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latin typeface="Times New Roman" panose="02020603050405020304" charset="0"/>
                <a:ea typeface="华光魏体_CNKI" panose="02000500000000000000" charset="-122"/>
                <a:cs typeface="Times New Roman" panose="02020603050405020304" charset="0"/>
                <a:sym typeface="+mn-ea"/>
              </a:rPr>
              <a:t>一般，驱动程序将</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命令译码成具体指令，</a:t>
            </a:r>
            <a:r>
              <a:rPr lang="en-US" altLang="zh-CN" sz="2400">
                <a:latin typeface="Times New Roman" panose="02020603050405020304" charset="0"/>
                <a:ea typeface="华光魏体_CNKI" panose="02000500000000000000" charset="-122"/>
                <a:cs typeface="Times New Roman" panose="02020603050405020304" charset="0"/>
                <a:sym typeface="+mn-ea"/>
              </a:rPr>
              <a:t>CPU</a:t>
            </a:r>
            <a:r>
              <a:rPr lang="zh-CN" altLang="en-US" sz="2400">
                <a:latin typeface="Times New Roman" panose="02020603050405020304" charset="0"/>
                <a:ea typeface="华光魏体_CNKI" panose="02000500000000000000" charset="-122"/>
                <a:cs typeface="Times New Roman" panose="02020603050405020304" charset="0"/>
                <a:sym typeface="+mn-ea"/>
              </a:rPr>
              <a:t>需要</a:t>
            </a:r>
            <a:r>
              <a:rPr lang="zh-CN" altLang="en-US" sz="2400">
                <a:latin typeface="Times New Roman" panose="02020603050405020304" charset="0"/>
                <a:ea typeface="华光魏体_CNKI" panose="02000500000000000000" charset="-122"/>
                <a:cs typeface="Times New Roman" panose="02020603050405020304" charset="0"/>
                <a:sym typeface="+mn-ea"/>
              </a:rPr>
              <a:t>将其装入设备控制器的寄存器，怎么</a:t>
            </a:r>
            <a:r>
              <a:rPr lang="zh-CN" altLang="en-US" sz="2400">
                <a:latin typeface="Times New Roman" panose="02020603050405020304" charset="0"/>
                <a:ea typeface="华光魏体_CNKI" panose="02000500000000000000" charset="-122"/>
                <a:cs typeface="Times New Roman" panose="02020603050405020304" charset="0"/>
                <a:sym typeface="+mn-ea"/>
              </a:rPr>
              <a:t>做呢？</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内存映像</a:t>
            </a:r>
            <a:r>
              <a:rPr lang="en-US" altLang="zh-CN" sz="2400">
                <a:solidFill>
                  <a:schemeClr val="tx1"/>
                </a:solidFill>
                <a:latin typeface="华光魏体_CNKI" panose="02000500000000000000" charset="-122"/>
                <a:ea typeface="华光魏体_CNKI" panose="02000500000000000000" charset="-122"/>
              </a:rPr>
              <a:t>I/O</a:t>
            </a:r>
            <a:endParaRPr lang="en-US" altLang="zh-CN"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设备的寻址问题，也就是</a:t>
            </a:r>
            <a:r>
              <a:rPr lang="en-US" altLang="zh-CN" sz="2400">
                <a:latin typeface="Times New Roman" panose="02020603050405020304" charset="0"/>
                <a:ea typeface="华光魏体_CNKI" panose="02000500000000000000" charset="-122"/>
                <a:cs typeface="Times New Roman" panose="02020603050405020304" charset="0"/>
                <a:sym typeface="+mn-ea"/>
              </a:rPr>
              <a:t>CPU</a:t>
            </a:r>
            <a:r>
              <a:rPr lang="zh-CN" altLang="en-US" sz="2400">
                <a:latin typeface="Times New Roman" panose="02020603050405020304" charset="0"/>
                <a:ea typeface="华光魏体_CNKI" panose="02000500000000000000" charset="-122"/>
                <a:cs typeface="Times New Roman" panose="02020603050405020304" charset="0"/>
                <a:sym typeface="+mn-ea"/>
              </a:rPr>
              <a:t>怎么定位</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设备里的</a:t>
            </a:r>
            <a:r>
              <a:rPr lang="zh-CN" altLang="en-US" sz="2400">
                <a:latin typeface="Times New Roman" panose="02020603050405020304" charset="0"/>
                <a:ea typeface="华光魏体_CNKI" panose="02000500000000000000" charset="-122"/>
                <a:cs typeface="Times New Roman" panose="02020603050405020304" charset="0"/>
                <a:sym typeface="+mn-ea"/>
              </a:rPr>
              <a:t>寄存器？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latin typeface="Times New Roman" panose="02020603050405020304" charset="0"/>
                <a:ea typeface="华光魏体_CNKI" panose="02000500000000000000" charset="-122"/>
                <a:cs typeface="Times New Roman" panose="02020603050405020304" charset="0"/>
                <a:sym typeface="+mn-ea"/>
              </a:rPr>
              <a:t>一般，驱动程序将</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命令译码成具体指令，</a:t>
            </a:r>
            <a:r>
              <a:rPr lang="en-US" altLang="zh-CN" sz="2400">
                <a:latin typeface="Times New Roman" panose="02020603050405020304" charset="0"/>
                <a:ea typeface="华光魏体_CNKI" panose="02000500000000000000" charset="-122"/>
                <a:cs typeface="Times New Roman" panose="02020603050405020304" charset="0"/>
                <a:sym typeface="+mn-ea"/>
              </a:rPr>
              <a:t>CPU</a:t>
            </a:r>
            <a:r>
              <a:rPr lang="zh-CN" altLang="en-US" sz="2400">
                <a:latin typeface="Times New Roman" panose="02020603050405020304" charset="0"/>
                <a:ea typeface="华光魏体_CNKI" panose="02000500000000000000" charset="-122"/>
                <a:cs typeface="Times New Roman" panose="02020603050405020304" charset="0"/>
                <a:sym typeface="+mn-ea"/>
              </a:rPr>
              <a:t>需要</a:t>
            </a:r>
            <a:r>
              <a:rPr lang="zh-CN" altLang="en-US" sz="2400">
                <a:latin typeface="Times New Roman" panose="02020603050405020304" charset="0"/>
                <a:ea typeface="华光魏体_CNKI" panose="02000500000000000000" charset="-122"/>
                <a:cs typeface="Times New Roman" panose="02020603050405020304" charset="0"/>
                <a:sym typeface="+mn-ea"/>
              </a:rPr>
              <a:t>将其装入设备控制器的寄存器，怎么</a:t>
            </a:r>
            <a:r>
              <a:rPr lang="zh-CN" altLang="en-US" sz="2400">
                <a:latin typeface="Times New Roman" panose="02020603050405020304" charset="0"/>
                <a:ea typeface="华光魏体_CNKI" panose="02000500000000000000" charset="-122"/>
                <a:cs typeface="Times New Roman" panose="02020603050405020304" charset="0"/>
                <a:sym typeface="+mn-ea"/>
              </a:rPr>
              <a:t>做呢？</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做法一：特定</a:t>
            </a: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指令</a:t>
            </a: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io-store cpu-reg, dev-no, dev-reg</a:t>
            </a:r>
            <a:endPar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这种指令需要为</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定制指令集，因为和访问内存的指令不一样；</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store cpu-reg, k</a:t>
            </a:r>
            <a:endPar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2" name="文本框 1"/>
          <p:cNvSpPr txBox="1"/>
          <p:nvPr/>
        </p:nvSpPr>
        <p:spPr>
          <a:xfrm>
            <a:off x="6132830" y="5864225"/>
            <a:ext cx="4565015" cy="706755"/>
          </a:xfrm>
          <a:prstGeom prst="rect">
            <a:avLst/>
          </a:prstGeom>
          <a:noFill/>
        </p:spPr>
        <p:txBody>
          <a:bodyPr wrap="square" rtlCol="0">
            <a:spAutoFit/>
          </a:bodyPr>
          <a:p>
            <a:r>
              <a:rPr lang="zh-CN" altLang="en-US" sz="2000">
                <a:solidFill>
                  <a:srgbClr val="FF0000"/>
                </a:solidFill>
                <a:latin typeface="华光魏体_CNKI" panose="02000500000000000000" charset="-122"/>
                <a:ea typeface="华光魏体_CNKI" panose="02000500000000000000" charset="-122"/>
              </a:rPr>
              <a:t>缺点：访问内存和访问设备需要不同的指令</a:t>
            </a:r>
            <a:endParaRPr lang="zh-CN" altLang="en-US" sz="2000">
              <a:solidFill>
                <a:srgbClr val="FF0000"/>
              </a:solidFill>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内存映像</a:t>
            </a:r>
            <a:r>
              <a:rPr lang="en-US" altLang="zh-CN" sz="2400">
                <a:solidFill>
                  <a:schemeClr val="tx1"/>
                </a:solidFill>
                <a:latin typeface="华光魏体_CNKI" panose="02000500000000000000" charset="-122"/>
                <a:ea typeface="华光魏体_CNKI" panose="02000500000000000000" charset="-122"/>
              </a:rPr>
              <a:t>I/O</a:t>
            </a:r>
            <a:endParaRPr lang="en-US" altLang="zh-CN"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设备的寻址问题，也就是</a:t>
            </a:r>
            <a:r>
              <a:rPr lang="en-US" altLang="zh-CN" sz="2400">
                <a:latin typeface="Times New Roman" panose="02020603050405020304" charset="0"/>
                <a:ea typeface="华光魏体_CNKI" panose="02000500000000000000" charset="-122"/>
                <a:cs typeface="Times New Roman" panose="02020603050405020304" charset="0"/>
                <a:sym typeface="+mn-ea"/>
              </a:rPr>
              <a:t>CPU</a:t>
            </a:r>
            <a:r>
              <a:rPr lang="zh-CN" altLang="en-US" sz="2400">
                <a:latin typeface="Times New Roman" panose="02020603050405020304" charset="0"/>
                <a:ea typeface="华光魏体_CNKI" panose="02000500000000000000" charset="-122"/>
                <a:cs typeface="Times New Roman" panose="02020603050405020304" charset="0"/>
                <a:sym typeface="+mn-ea"/>
              </a:rPr>
              <a:t>怎么定位</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设备里的</a:t>
            </a:r>
            <a:r>
              <a:rPr lang="zh-CN" altLang="en-US" sz="2400">
                <a:latin typeface="Times New Roman" panose="02020603050405020304" charset="0"/>
                <a:ea typeface="华光魏体_CNKI" panose="02000500000000000000" charset="-122"/>
                <a:cs typeface="Times New Roman" panose="02020603050405020304" charset="0"/>
                <a:sym typeface="+mn-ea"/>
              </a:rPr>
              <a:t>寄存器？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latin typeface="Times New Roman" panose="02020603050405020304" charset="0"/>
                <a:ea typeface="华光魏体_CNKI" panose="02000500000000000000" charset="-122"/>
                <a:cs typeface="Times New Roman" panose="02020603050405020304" charset="0"/>
                <a:sym typeface="+mn-ea"/>
              </a:rPr>
              <a:t>一般，驱动程序将</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命令译码成具体指令，</a:t>
            </a:r>
            <a:r>
              <a:rPr lang="en-US" altLang="zh-CN" sz="2400">
                <a:latin typeface="Times New Roman" panose="02020603050405020304" charset="0"/>
                <a:ea typeface="华光魏体_CNKI" panose="02000500000000000000" charset="-122"/>
                <a:cs typeface="Times New Roman" panose="02020603050405020304" charset="0"/>
                <a:sym typeface="+mn-ea"/>
              </a:rPr>
              <a:t>CPU</a:t>
            </a:r>
            <a:r>
              <a:rPr lang="zh-CN" altLang="en-US" sz="2400">
                <a:latin typeface="Times New Roman" panose="02020603050405020304" charset="0"/>
                <a:ea typeface="华光魏体_CNKI" panose="02000500000000000000" charset="-122"/>
                <a:cs typeface="Times New Roman" panose="02020603050405020304" charset="0"/>
                <a:sym typeface="+mn-ea"/>
              </a:rPr>
              <a:t>需要</a:t>
            </a:r>
            <a:r>
              <a:rPr lang="zh-CN" altLang="en-US" sz="2400">
                <a:latin typeface="Times New Roman" panose="02020603050405020304" charset="0"/>
                <a:ea typeface="华光魏体_CNKI" panose="02000500000000000000" charset="-122"/>
                <a:cs typeface="Times New Roman" panose="02020603050405020304" charset="0"/>
                <a:sym typeface="+mn-ea"/>
              </a:rPr>
              <a:t>将其装入设备控制器的寄存器，怎么</a:t>
            </a:r>
            <a:r>
              <a:rPr lang="zh-CN" altLang="en-US" sz="2400">
                <a:latin typeface="Times New Roman" panose="02020603050405020304" charset="0"/>
                <a:ea typeface="华光魏体_CNKI" panose="02000500000000000000" charset="-122"/>
                <a:cs typeface="Times New Roman" panose="02020603050405020304" charset="0"/>
                <a:sym typeface="+mn-ea"/>
              </a:rPr>
              <a:t>做呢？</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做法二：内存映像</a:t>
            </a: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I/O</a:t>
            </a:r>
            <a:endPar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在编制方式上不区分内存和设备控制器中的寄存器地址，进行统一</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编址，只不过范围不同，例如设定</a:t>
            </a: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n</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，如果</a:t>
            </a: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&lt;=n</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，则是内存地址，</a:t>
            </a: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&gt;n</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则是设备地址；</a:t>
            </a:r>
            <a:endPar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这就是</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设备的硬件部分，那么现在请同学回答一</a:t>
            </a:r>
            <a:r>
              <a:rPr lang="zh-CN" altLang="en-US" sz="2400">
                <a:latin typeface="Times New Roman" panose="02020603050405020304" charset="0"/>
                <a:ea typeface="华光魏体_CNKI" panose="02000500000000000000" charset="-122"/>
                <a:cs typeface="Times New Roman" panose="02020603050405020304" charset="0"/>
                <a:sym typeface="+mn-ea"/>
              </a:rPr>
              <a:t>下？</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rPr>
              <a:t>为什么</a:t>
            </a:r>
            <a:r>
              <a:rPr lang="en-US" altLang="zh-CN" sz="2400">
                <a:solidFill>
                  <a:srgbClr val="C00000"/>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rPr>
              <a:t>的过程中，可以将</a:t>
            </a:r>
            <a:r>
              <a:rPr lang="en-US" altLang="zh-CN" sz="2400">
                <a:solidFill>
                  <a:srgbClr val="C00000"/>
                </a:solidFill>
                <a:latin typeface="Times New Roman" panose="02020603050405020304" charset="0"/>
                <a:ea typeface="华光魏体_CNKI" panose="02000500000000000000" charset="-122"/>
                <a:cs typeface="Times New Roman" panose="02020603050405020304" charset="0"/>
                <a:sym typeface="+mn-ea"/>
              </a:rPr>
              <a:t>CPU</a:t>
            </a:r>
            <a:r>
              <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rPr>
              <a:t>解放出来？</a:t>
            </a:r>
            <a:endPar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6.2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设备和设备控制</a:t>
            </a:r>
            <a:r>
              <a:rPr lang="zh-CN" altLang="en-US" sz="4400">
                <a:latin typeface="Times New Roman" panose="02020603050405020304" charset="0"/>
                <a:ea typeface="华光魏体_CNKI" panose="02000500000000000000" charset="-122"/>
                <a:cs typeface="Times New Roman" panose="02020603050405020304" charset="0"/>
                <a:sym typeface="+mn-ea"/>
              </a:rPr>
              <a:t>器</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5077460"/>
          </a:xfrm>
          <a:prstGeom prst="rect">
            <a:avLst/>
          </a:prstGeom>
          <a:noFill/>
        </p:spPr>
        <p:txBody>
          <a:bodyPr wrap="square" rtlCol="0">
            <a:spAutoFit/>
          </a:bodyPr>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6.1 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系统的功能、模型和接口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6.2 </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设备和设备控制器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rgbClr val="C00000"/>
                </a:solidFill>
                <a:latin typeface="Times New Roman" panose="02020603050405020304" charset="0"/>
                <a:ea typeface="华光魏体_CNKI" panose="02000500000000000000" charset="-122"/>
                <a:cs typeface="Times New Roman" panose="02020603050405020304" charset="0"/>
              </a:rPr>
              <a:t>6.3 </a:t>
            </a:r>
            <a:r>
              <a:rPr lang="zh-CN" altLang="en-US" sz="2400">
                <a:solidFill>
                  <a:srgbClr val="C00000"/>
                </a:solidFill>
                <a:latin typeface="Times New Roman" panose="02020603050405020304" charset="0"/>
                <a:ea typeface="华光魏体_CNKI" panose="02000500000000000000" charset="-122"/>
                <a:cs typeface="Times New Roman" panose="02020603050405020304" charset="0"/>
              </a:rPr>
              <a:t>中断机构和中断处理程序</a:t>
            </a:r>
            <a:endParaRPr lang="zh-CN" altLang="en-US" sz="2400">
              <a:solidFill>
                <a:srgbClr val="C00000"/>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6.4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设备驱动</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6.5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与设备无关的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6.6 </a:t>
            </a:r>
            <a:r>
              <a:rPr lang="zh-CN" altLang="en-US" sz="2400">
                <a:latin typeface="Times New Roman" panose="02020603050405020304" charset="0"/>
                <a:ea typeface="华光魏体_CNKI" panose="02000500000000000000" charset="-122"/>
                <a:cs typeface="Times New Roman" panose="02020603050405020304" charset="0"/>
                <a:sym typeface="+mn-ea"/>
              </a:rPr>
              <a:t>用户层的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6.7 </a:t>
            </a:r>
            <a:r>
              <a:rPr lang="zh-CN" altLang="en-US" sz="2400">
                <a:latin typeface="Times New Roman" panose="02020603050405020304" charset="0"/>
                <a:ea typeface="华光魏体_CNKI" panose="02000500000000000000" charset="-122"/>
                <a:cs typeface="Times New Roman" panose="02020603050405020304" charset="0"/>
                <a:sym typeface="+mn-ea"/>
              </a:rPr>
              <a:t>缓冲区管理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6.8 </a:t>
            </a:r>
            <a:r>
              <a:rPr lang="zh-CN" altLang="en-US" sz="2400">
                <a:latin typeface="Times New Roman" panose="02020603050405020304" charset="0"/>
                <a:ea typeface="华光魏体_CNKI" panose="02000500000000000000" charset="-122"/>
                <a:cs typeface="Times New Roman" panose="02020603050405020304" charset="0"/>
                <a:sym typeface="+mn-ea"/>
              </a:rPr>
              <a:t>磁盘存储器的性能和调度</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输入输出</a:t>
            </a:r>
            <a:r>
              <a:rPr lang="zh-CN" altLang="en-US" sz="4400">
                <a:latin typeface="华光魏体_CNKI" panose="02000500000000000000" charset="-122"/>
                <a:ea typeface="华光魏体_CNKI" panose="02000500000000000000" charset="-122"/>
              </a:rPr>
              <a:t>系统</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346315" y="2019300"/>
            <a:ext cx="3947795" cy="398780"/>
          </a:xfrm>
          <a:prstGeom prst="rect">
            <a:avLst/>
          </a:prstGeom>
          <a:noFill/>
          <a:ln w="22225">
            <a:solidFill>
              <a:srgbClr val="00B050"/>
            </a:solidFill>
            <a:prstDash val="sysDash"/>
          </a:ln>
        </p:spPr>
        <p:txBody>
          <a:bodyPr wrap="square" rtlCol="0">
            <a:spAutoFit/>
          </a:bodyPr>
          <a:p>
            <a:pPr algn="ct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系统的基本概念和模型</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18" name="直接箭头连接符 17"/>
          <p:cNvCxnSpPr/>
          <p:nvPr/>
        </p:nvCxnSpPr>
        <p:spPr>
          <a:xfrm>
            <a:off x="654939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446530" y="2577465"/>
            <a:ext cx="4791710" cy="263715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nvCxnSpPr>
        <p:spPr>
          <a:xfrm>
            <a:off x="6549390" y="383222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339965" y="3606800"/>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按照</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系统的模型自底向上的顺序进行</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介绍</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sp>
        <p:nvSpPr>
          <p:cNvPr id="16" name="矩形 15"/>
          <p:cNvSpPr/>
          <p:nvPr/>
        </p:nvSpPr>
        <p:spPr>
          <a:xfrm>
            <a:off x="1446530" y="52952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440180" y="584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412990" y="5009515"/>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在存储系统中的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磁盘缓冲（</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Disk Cache</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对应了内存对</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的</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支持</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1" name="直接箭头连接符 20"/>
          <p:cNvCxnSpPr/>
          <p:nvPr/>
        </p:nvCxnSpPr>
        <p:spPr>
          <a:xfrm>
            <a:off x="6616065" y="5514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412990" y="58413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一个典型的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3" name="直接箭头连接符 22"/>
          <p:cNvCxnSpPr/>
          <p:nvPr/>
        </p:nvCxnSpPr>
        <p:spPr>
          <a:xfrm>
            <a:off x="6622415" y="6022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rPr>
              <a:t>中断在操作系统中有着特殊重要的地位</a:t>
            </a:r>
            <a:endPar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rPr>
              <a:t>是进程切换的重要技术</a:t>
            </a:r>
            <a:endPar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rPr>
              <a:t>原因是什么？请同学</a:t>
            </a:r>
            <a:r>
              <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rPr>
              <a:t>来回答一下这个</a:t>
            </a:r>
            <a:r>
              <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rPr>
              <a:t>问题</a:t>
            </a:r>
            <a:endPar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6.3 </a:t>
            </a:r>
            <a:r>
              <a:rPr lang="zh-CN" altLang="en-US" sz="4400">
                <a:latin typeface="华光魏体_CNKI" panose="02000500000000000000" charset="-122"/>
                <a:ea typeface="华光魏体_CNKI" panose="02000500000000000000" charset="-122"/>
              </a:rPr>
              <a:t>中断机构和中断处理程序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rPr>
              <a:t>中断在操作系统中有着特殊重要的地位</a:t>
            </a:r>
            <a:endPar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rPr>
              <a:t>是进程切换的重要技术</a:t>
            </a:r>
            <a:endParaRPr lang="zh-CN" altLang="en-US" sz="2400">
              <a:solidFill>
                <a:srgbClr val="C00000"/>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rgbClr val="C00000"/>
                </a:solidFill>
                <a:latin typeface="Times New Roman" panose="02020603050405020304" charset="0"/>
                <a:ea typeface="华光魏体_CNKI" panose="02000500000000000000" charset="-122"/>
                <a:cs typeface="Times New Roman" panose="02020603050405020304" charset="0"/>
                <a:sym typeface="+mn-ea"/>
              </a:rPr>
              <a:t>一般进程切换发生在以下三个场景中：</a:t>
            </a:r>
            <a:endParaRPr lang="zh-CN" altLang="en-US" sz="2000">
              <a:solidFill>
                <a:srgbClr val="C00000"/>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1、阻塞式系统调用、虚拟地址异常（缺页）。导致被中断进程进入阻塞态；</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这个过程被阻塞后如何唤醒呢？</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结束后的中断可以唤醒；</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2、时间片中断、I/O中断后发现更改优先级进程。导致被中断进程进入就绪态；</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3、终止用系统调用、不能继续执行的异常。导致被中断进程进入终止态；这种叫做陷入，也是中断的一种，叫做内部</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中断；</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rgbClr val="FF0000"/>
                </a:solidFill>
                <a:latin typeface="Times New Roman" panose="02020603050405020304" charset="0"/>
                <a:ea typeface="华光魏体_CNKI" panose="02000500000000000000" charset="-122"/>
                <a:cs typeface="Times New Roman" panose="02020603050405020304" charset="0"/>
                <a:sym typeface="+mn-ea"/>
              </a:rPr>
              <a:t>所以是中断是进程切换的关键技术，是多道程序实现的</a:t>
            </a:r>
            <a:r>
              <a:rPr lang="zh-CN" altLang="en-US" sz="2000">
                <a:solidFill>
                  <a:srgbClr val="FF0000"/>
                </a:solidFill>
                <a:latin typeface="Times New Roman" panose="02020603050405020304" charset="0"/>
                <a:ea typeface="华光魏体_CNKI" panose="02000500000000000000" charset="-122"/>
                <a:cs typeface="Times New Roman" panose="02020603050405020304" charset="0"/>
                <a:sym typeface="+mn-ea"/>
              </a:rPr>
              <a:t>基础</a:t>
            </a:r>
            <a:endParaRPr lang="zh-CN" altLang="en-US" sz="2000">
              <a:solidFill>
                <a:srgbClr val="FF0000"/>
              </a:solidFill>
              <a:latin typeface="Times New Roman" panose="02020603050405020304" charset="0"/>
              <a:ea typeface="华光魏体_CNKI" panose="02000500000000000000" charset="-122"/>
              <a:cs typeface="Times New Roman" panose="02020603050405020304" charset="0"/>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6.3 </a:t>
            </a:r>
            <a:r>
              <a:rPr lang="zh-CN" altLang="en-US" sz="4400">
                <a:latin typeface="华光魏体_CNKI" panose="02000500000000000000" charset="-122"/>
                <a:ea typeface="华光魏体_CNKI" panose="02000500000000000000" charset="-122"/>
              </a:rPr>
              <a:t>中断机构和中断处理程序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6.1.1</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系统的功能</a:t>
            </a:r>
            <a:endParaRPr lang="zh-CN" altLang="en-US" sz="2400">
              <a:solidFill>
                <a:schemeClr val="tx1"/>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p"/>
            </a:pPr>
            <a:r>
              <a:rPr lang="zh-CN" altLang="en-US" sz="2400">
                <a:solidFill>
                  <a:schemeClr val="tx1"/>
                </a:solidFill>
                <a:latin typeface="华光魏体_CNKI" panose="02000500000000000000" charset="-122"/>
                <a:ea typeface="华光魏体_CNKI" panose="02000500000000000000" charset="-122"/>
              </a:rPr>
              <a:t>管理</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设备，既包括打印机、扫描仪、键盘、屏幕等交互</a:t>
            </a:r>
            <a:r>
              <a:rPr lang="zh-CN" altLang="en-US" sz="2400">
                <a:latin typeface="Times New Roman" panose="02020603050405020304" charset="0"/>
                <a:ea typeface="华光魏体_CNKI" panose="02000500000000000000" charset="-122"/>
                <a:cs typeface="Times New Roman" panose="02020603050405020304" charset="0"/>
                <a:sym typeface="+mn-ea"/>
              </a:rPr>
              <a:t>设备，又包括磁盘等存储</a:t>
            </a:r>
            <a:r>
              <a:rPr lang="zh-CN" altLang="en-US" sz="2400">
                <a:latin typeface="Times New Roman" panose="02020603050405020304" charset="0"/>
                <a:ea typeface="华光魏体_CNKI" panose="02000500000000000000" charset="-122"/>
                <a:cs typeface="Times New Roman" panose="02020603050405020304" charset="0"/>
                <a:sym typeface="+mn-ea"/>
              </a:rPr>
              <a:t>设备；</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latin typeface="Times New Roman" panose="02020603050405020304" charset="0"/>
                <a:ea typeface="华光魏体_CNKI" panose="02000500000000000000" charset="-122"/>
                <a:cs typeface="Times New Roman" panose="02020603050405020304" charset="0"/>
                <a:sym typeface="+mn-ea"/>
              </a:rPr>
              <a:t>基本</a:t>
            </a:r>
            <a:r>
              <a:rPr lang="zh-CN" altLang="en-US" sz="2400">
                <a:latin typeface="Times New Roman" panose="02020603050405020304" charset="0"/>
                <a:ea typeface="华光魏体_CNKI" panose="02000500000000000000" charset="-122"/>
                <a:cs typeface="Times New Roman" panose="02020603050405020304" charset="0"/>
                <a:sym typeface="+mn-ea"/>
              </a:rPr>
              <a:t>功能：</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zh-CN" altLang="en-US" sz="2400">
                <a:latin typeface="Times New Roman" panose="02020603050405020304" charset="0"/>
                <a:ea typeface="华光魏体_CNKI" panose="02000500000000000000" charset="-122"/>
                <a:cs typeface="Times New Roman" panose="02020603050405020304" charset="0"/>
                <a:sym typeface="+mn-ea"/>
              </a:rPr>
              <a:t>①隐藏物理设备的细节；</a:t>
            </a:r>
            <a:r>
              <a:rPr lang="en-US" altLang="zh-CN" sz="2400">
                <a:latin typeface="Times New Roman" panose="02020603050405020304" charset="0"/>
                <a:ea typeface="华光魏体_CNKI" panose="02000500000000000000" charset="-122"/>
                <a:cs typeface="Times New Roman" panose="02020603050405020304" charset="0"/>
                <a:sym typeface="+mn-ea"/>
              </a:rPr>
              <a:t>  		 </a:t>
            </a:r>
            <a:r>
              <a:rPr lang="zh-CN" altLang="en-US" sz="2400">
                <a:latin typeface="Times New Roman" panose="02020603050405020304" charset="0"/>
                <a:ea typeface="华光魏体_CNKI" panose="02000500000000000000" charset="-122"/>
                <a:cs typeface="Times New Roman" panose="02020603050405020304" charset="0"/>
                <a:sym typeface="+mn-ea"/>
              </a:rPr>
              <a:t>②与设备无关</a:t>
            </a:r>
            <a:r>
              <a:rPr lang="zh-CN" altLang="en-US" sz="2400">
                <a:latin typeface="Times New Roman" panose="02020603050405020304" charset="0"/>
                <a:ea typeface="华光魏体_CNKI" panose="02000500000000000000" charset="-122"/>
                <a:cs typeface="Times New Roman" panose="02020603050405020304" charset="0"/>
                <a:sym typeface="+mn-ea"/>
              </a:rPr>
              <a:t>性；</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zh-CN" altLang="en-US" sz="2400">
                <a:latin typeface="Times New Roman" panose="02020603050405020304" charset="0"/>
                <a:ea typeface="华光魏体_CNKI" panose="02000500000000000000" charset="-122"/>
                <a:cs typeface="Times New Roman" panose="02020603050405020304" charset="0"/>
                <a:sym typeface="+mn-ea"/>
              </a:rPr>
              <a:t>③提高处理机和</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设备的利用</a:t>
            </a:r>
            <a:r>
              <a:rPr lang="zh-CN" altLang="en-US" sz="2400">
                <a:latin typeface="Times New Roman" panose="02020603050405020304" charset="0"/>
                <a:ea typeface="华光魏体_CNKI" panose="02000500000000000000" charset="-122"/>
                <a:cs typeface="Times New Roman" panose="02020603050405020304" charset="0"/>
                <a:sym typeface="+mn-ea"/>
              </a:rPr>
              <a:t>率；④设备</a:t>
            </a:r>
            <a:r>
              <a:rPr lang="zh-CN" altLang="en-US" sz="2400">
                <a:latin typeface="Times New Roman" panose="02020603050405020304" charset="0"/>
                <a:ea typeface="华光魏体_CNKI" panose="02000500000000000000" charset="-122"/>
                <a:cs typeface="Times New Roman" panose="02020603050405020304" charset="0"/>
                <a:sym typeface="+mn-ea"/>
              </a:rPr>
              <a:t>控制；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zh-CN" altLang="en-US" sz="2400">
                <a:latin typeface="Times New Roman" panose="02020603050405020304" charset="0"/>
                <a:ea typeface="华光魏体_CNKI" panose="02000500000000000000" charset="-122"/>
                <a:cs typeface="Times New Roman" panose="02020603050405020304" charset="0"/>
                <a:sym typeface="+mn-ea"/>
              </a:rPr>
              <a:t>⑤设备共享；</a:t>
            </a:r>
            <a:r>
              <a:rPr lang="en-US" altLang="zh-CN" sz="2400">
                <a:latin typeface="Times New Roman" panose="02020603050405020304" charset="0"/>
                <a:ea typeface="华光魏体_CNKI" panose="02000500000000000000" charset="-122"/>
                <a:cs typeface="Times New Roman" panose="02020603050405020304" charset="0"/>
                <a:sym typeface="+mn-ea"/>
              </a:rPr>
              <a:t>			  </a:t>
            </a:r>
            <a:r>
              <a:rPr lang="zh-CN" altLang="en-US" sz="2400">
                <a:latin typeface="Times New Roman" panose="02020603050405020304" charset="0"/>
                <a:ea typeface="华光魏体_CNKI" panose="02000500000000000000" charset="-122"/>
                <a:cs typeface="Times New Roman" panose="02020603050405020304" charset="0"/>
                <a:sym typeface="+mn-ea"/>
              </a:rPr>
              <a:t>⑥错误</a:t>
            </a:r>
            <a:r>
              <a:rPr lang="zh-CN" altLang="en-US" sz="2400">
                <a:latin typeface="Times New Roman" panose="02020603050405020304" charset="0"/>
                <a:ea typeface="华光魏体_CNKI" panose="02000500000000000000" charset="-122"/>
                <a:cs typeface="Times New Roman" panose="02020603050405020304" charset="0"/>
                <a:sym typeface="+mn-ea"/>
              </a:rPr>
              <a:t>处理；</a:t>
            </a: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中断的简介</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中断和</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陷入</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800100" lvl="1" indent="-342900">
              <a:lnSpc>
                <a:spcPct val="150000"/>
              </a:lnSpc>
              <a:buFont typeface="Wingdings" panose="05000000000000000000" charset="0"/>
              <a:buChar char="p"/>
            </a:pPr>
            <a:r>
              <a:rPr 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中断</a:t>
            </a:r>
            <a:r>
              <a:rPr lang="zh-CN"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是指</a:t>
            </a:r>
            <a:r>
              <a:rPr lang="en-US"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CPU</a:t>
            </a:r>
            <a:r>
              <a:rPr lang="zh-CN"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对</a:t>
            </a:r>
            <a:r>
              <a:rPr lang="en-US"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I/O</a:t>
            </a:r>
            <a:r>
              <a:rPr lang="zh-CN"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设备发来的中断信号的一种响应。</a:t>
            </a:r>
            <a:r>
              <a:rPr lang="en-US" altLang="zh-CN"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此时会暂停当前执行的程序，保留环境，转入中断处理程序，结束后，再回到断点，继续执行原来的程序；这种中断是由外部设备引起的又称</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外中断</a:t>
            </a:r>
            <a:r>
              <a:rPr lang="zh-CN" altLang="en-US"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陷入是指</a:t>
            </a:r>
            <a:r>
              <a:rPr lang="en-US" altLang="zh-CN"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内部异常事件，例如运算溢出，故障等发生后，</a:t>
            </a:r>
            <a:r>
              <a:rPr lang="en-US" altLang="zh-CN"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400" dirty="0">
                <a:solidFill>
                  <a:schemeClr val="dk1"/>
                </a:solidFill>
                <a:latin typeface="华光魏体_CNKI" panose="02000500000000000000" charset="-122"/>
                <a:ea typeface="华光魏体_CNKI" panose="02000500000000000000" charset="-122"/>
                <a:cs typeface="华光魏体_CNKI" panose="02000500000000000000" charset="-122"/>
                <a:sym typeface="+mn-ea"/>
              </a:rPr>
              <a:t>暂停正在执行的程序，转去执行该陷入事件的处理程序，这类也称为</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内中断；</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区别就是中断信号来源于</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内部还是</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外部</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6.3 </a:t>
            </a:r>
            <a:r>
              <a:rPr lang="zh-CN" altLang="en-US" sz="4400">
                <a:latin typeface="华光魏体_CNKI" panose="02000500000000000000" charset="-122"/>
                <a:ea typeface="华光魏体_CNKI" panose="02000500000000000000" charset="-122"/>
              </a:rPr>
              <a:t>中断机构和中断处理程序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570865" y="1875790"/>
            <a:ext cx="341566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中断的简介</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中断向量表</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为每个设备配以相应的中断处理程序，中断信号到来时，中断控制器（硬件）确定中断号，再去调用相应的处理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6.3 </a:t>
            </a:r>
            <a:r>
              <a:rPr lang="zh-CN" altLang="en-US" sz="4400">
                <a:latin typeface="华光魏体_CNKI" panose="02000500000000000000" charset="-122"/>
                <a:ea typeface="华光魏体_CNKI" panose="02000500000000000000" charset="-122"/>
              </a:rPr>
              <a:t>中断机构和中断处理程序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表格 1"/>
          <p:cNvGraphicFramePr>
            <a:graphicFrameLocks noGrp="1"/>
          </p:cNvGraphicFramePr>
          <p:nvPr>
            <p:custDataLst>
              <p:tags r:id="rId1"/>
            </p:custDataLst>
          </p:nvPr>
        </p:nvGraphicFramePr>
        <p:xfrm>
          <a:off x="5890354" y="2557828"/>
          <a:ext cx="2311706" cy="3566160"/>
        </p:xfrm>
        <a:graphic>
          <a:graphicData uri="http://schemas.openxmlformats.org/drawingml/2006/table">
            <a:tbl>
              <a:tblPr firstRow="1" bandRow="1">
                <a:tableStyleId>{5C22544A-7EE6-4342-B048-85BDC9FD1C3A}</a:tableStyleId>
              </a:tblPr>
              <a:tblGrid>
                <a:gridCol w="802836"/>
                <a:gridCol w="1508870"/>
              </a:tblGrid>
              <a:tr h="822960">
                <a:tc>
                  <a:txBody>
                    <a:bodyPr/>
                    <a:p>
                      <a:pPr algn="ctr"/>
                      <a:r>
                        <a:rPr lang="zh-CN" altLang="en-US" sz="2400" dirty="0"/>
                        <a:t>序号</a:t>
                      </a:r>
                      <a:endParaRPr lang="zh-CN" altLang="en-US" sz="2400" dirty="0"/>
                    </a:p>
                  </a:txBody>
                  <a:tcPr anchor="ctr"/>
                </a:tc>
                <a:tc>
                  <a:txBody>
                    <a:bodyPr/>
                    <a:p>
                      <a:pPr algn="ctr"/>
                      <a:r>
                        <a:rPr lang="zh-CN" altLang="en-US" sz="2400" dirty="0"/>
                        <a:t>中断处理程序入口</a:t>
                      </a:r>
                      <a:endParaRPr lang="zh-CN" altLang="en-US" sz="2400" dirty="0"/>
                    </a:p>
                  </a:txBody>
                  <a:tcPr anchor="ctr"/>
                </a:tc>
              </a:tr>
              <a:tr h="442321">
                <a:tc>
                  <a:txBody>
                    <a:bodyPr/>
                    <a:p>
                      <a:pPr algn="ctr"/>
                      <a:r>
                        <a:rPr lang="en-US" altLang="zh-CN" sz="2400" dirty="0"/>
                        <a:t>1</a:t>
                      </a:r>
                      <a:endParaRPr lang="zh-CN" altLang="en-US" sz="2400" dirty="0"/>
                    </a:p>
                  </a:txBody>
                  <a:tcPr anchor="ctr"/>
                </a:tc>
                <a:tc>
                  <a:txBody>
                    <a:bodyPr/>
                    <a:p>
                      <a:pPr algn="ctr"/>
                      <a:r>
                        <a:rPr lang="en-US" altLang="zh-CN" sz="2400" dirty="0"/>
                        <a:t>0x11234</a:t>
                      </a:r>
                      <a:endParaRPr lang="zh-CN" altLang="en-US" sz="2400" dirty="0"/>
                    </a:p>
                  </a:txBody>
                  <a:tcPr anchor="ctr"/>
                </a:tc>
              </a:tr>
              <a:tr h="442321">
                <a:tc>
                  <a:txBody>
                    <a:bodyPr/>
                    <a:p>
                      <a:pPr algn="ctr"/>
                      <a:r>
                        <a:rPr lang="en-US" altLang="zh-CN" sz="2400" dirty="0"/>
                        <a:t>2</a:t>
                      </a:r>
                      <a:endParaRPr lang="zh-CN" altLang="en-US" sz="2400" dirty="0"/>
                    </a:p>
                  </a:txBody>
                  <a:tcPr anchor="ctr"/>
                </a:tc>
                <a:tc>
                  <a:txBody>
                    <a:bodyPr/>
                    <a:p>
                      <a:pPr algn="ctr"/>
                      <a:r>
                        <a:rPr lang="en-US" altLang="zh-CN" sz="2400" dirty="0"/>
                        <a:t>0x04025</a:t>
                      </a:r>
                      <a:endParaRPr lang="zh-CN" altLang="en-US" sz="2400" dirty="0"/>
                    </a:p>
                  </a:txBody>
                  <a:tcPr anchor="ctr"/>
                </a:tc>
              </a:tr>
              <a:tr h="442321">
                <a:tc>
                  <a:txBody>
                    <a:bodyPr/>
                    <a:p>
                      <a:pPr algn="ctr"/>
                      <a:r>
                        <a:rPr lang="en-US" altLang="zh-CN" sz="2400" dirty="0"/>
                        <a:t>3</a:t>
                      </a:r>
                      <a:endParaRPr lang="zh-CN" altLang="en-US" sz="2400" dirty="0"/>
                    </a:p>
                  </a:txBody>
                  <a:tcPr anchor="ctr"/>
                </a:tc>
                <a:tc>
                  <a:txBody>
                    <a:bodyPr/>
                    <a:p>
                      <a:pPr algn="ctr"/>
                      <a:r>
                        <a:rPr lang="en-US" altLang="zh-CN" sz="2400" dirty="0"/>
                        <a:t>0x8a9d2</a:t>
                      </a:r>
                      <a:endParaRPr lang="zh-CN" altLang="en-US" sz="2400" dirty="0"/>
                    </a:p>
                  </a:txBody>
                  <a:tcPr anchor="ctr"/>
                </a:tc>
              </a:tr>
              <a:tr h="442321">
                <a:tc>
                  <a:txBody>
                    <a:bodyPr/>
                    <a:p>
                      <a:pPr algn="ctr"/>
                      <a:r>
                        <a:rPr lang="en-US" altLang="zh-CN" sz="2400" dirty="0"/>
                        <a:t>4</a:t>
                      </a:r>
                      <a:endParaRPr lang="zh-CN" altLang="en-US" sz="2400" dirty="0"/>
                    </a:p>
                  </a:txBody>
                  <a:tcPr anchor="ctr"/>
                </a:tc>
                <a:tc>
                  <a:txBody>
                    <a:bodyPr/>
                    <a:p>
                      <a:pPr algn="ctr"/>
                      <a:r>
                        <a:rPr lang="en-US" altLang="zh-CN" sz="2400" dirty="0"/>
                        <a:t>…</a:t>
                      </a:r>
                      <a:endParaRPr lang="zh-CN" altLang="en-US" sz="2400" dirty="0"/>
                    </a:p>
                  </a:txBody>
                  <a:tcPr anchor="ctr"/>
                </a:tc>
              </a:tr>
              <a:tr h="442321">
                <a:tc>
                  <a:txBody>
                    <a:bodyPr/>
                    <a:p>
                      <a:pPr algn="ctr"/>
                      <a:r>
                        <a:rPr lang="en-US" altLang="zh-CN" sz="2400" dirty="0"/>
                        <a:t>5</a:t>
                      </a:r>
                      <a:endParaRPr lang="zh-CN" altLang="en-US" sz="2400" dirty="0"/>
                    </a:p>
                  </a:txBody>
                  <a:tcPr anchor="ctr"/>
                </a:tc>
                <a:tc>
                  <a:txBody>
                    <a:bodyPr/>
                    <a:p>
                      <a:pPr algn="ctr"/>
                      <a:r>
                        <a:rPr lang="en-US" altLang="zh-CN" sz="2400" dirty="0"/>
                        <a:t>…</a:t>
                      </a:r>
                      <a:endParaRPr lang="zh-CN" altLang="en-US" sz="2400" dirty="0"/>
                    </a:p>
                  </a:txBody>
                  <a:tcPr anchor="ctr"/>
                </a:tc>
              </a:tr>
              <a:tr h="442321">
                <a:tc>
                  <a:txBody>
                    <a:bodyPr/>
                    <a:p>
                      <a:pPr algn="ctr"/>
                      <a:r>
                        <a:rPr lang="en-US" altLang="zh-CN" sz="2400" dirty="0"/>
                        <a:t>…</a:t>
                      </a:r>
                      <a:endParaRPr lang="zh-CN" altLang="en-US" sz="2400" dirty="0"/>
                    </a:p>
                  </a:txBody>
                  <a:tcPr anchor="ctr"/>
                </a:tc>
                <a:tc>
                  <a:txBody>
                    <a:bodyPr/>
                    <a:p>
                      <a:pPr algn="ctr"/>
                      <a:r>
                        <a:rPr lang="en-US" altLang="zh-CN" sz="2400" dirty="0"/>
                        <a:t>…</a:t>
                      </a:r>
                      <a:endParaRPr lang="zh-CN" altLang="en-US" sz="2400" dirty="0"/>
                    </a:p>
                  </a:txBody>
                  <a:tcPr anchor="ctr"/>
                </a:tc>
              </a:tr>
            </a:tbl>
          </a:graphicData>
        </a:graphic>
      </p:graphicFrame>
      <p:pic>
        <p:nvPicPr>
          <p:cNvPr id="3" name="Picture 2" descr="鼠标指针乱动怎么办"/>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985" y="2433368"/>
            <a:ext cx="1787151" cy="11326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硬磁盘驱动器, 车道, 保存, 光盘, 硬盘, 磁盘, 数据, 计算机, 数据存储, 图标, 添加, 箭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4307" y="5366649"/>
            <a:ext cx="1240506" cy="1155452"/>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0657" y="4020449"/>
            <a:ext cx="1219200" cy="1219200"/>
          </a:xfrm>
          <a:prstGeom prst="rect">
            <a:avLst/>
          </a:prstGeom>
        </p:spPr>
      </p:pic>
      <p:sp>
        <p:nvSpPr>
          <p:cNvPr id="12" name="矩形: 圆角 9"/>
          <p:cNvSpPr/>
          <p:nvPr/>
        </p:nvSpPr>
        <p:spPr>
          <a:xfrm>
            <a:off x="8968991" y="2238318"/>
            <a:ext cx="3039573" cy="27375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zh-CN" altLang="en-US" dirty="0"/>
              <a:t>鼠标中断处理程序</a:t>
            </a:r>
            <a:endParaRPr lang="zh-CN" altLang="en-US" dirty="0"/>
          </a:p>
        </p:txBody>
      </p:sp>
      <p:sp>
        <p:nvSpPr>
          <p:cNvPr id="16" name="矩形: 圆角 10"/>
          <p:cNvSpPr/>
          <p:nvPr/>
        </p:nvSpPr>
        <p:spPr>
          <a:xfrm>
            <a:off x="8968991" y="2646426"/>
            <a:ext cx="3039573" cy="27375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zh-CN" altLang="en-US" dirty="0"/>
              <a:t>打印机中断处理程序</a:t>
            </a:r>
            <a:endParaRPr lang="zh-CN" altLang="en-US" dirty="0"/>
          </a:p>
        </p:txBody>
      </p:sp>
      <p:sp>
        <p:nvSpPr>
          <p:cNvPr id="17" name="矩形: 圆角 11"/>
          <p:cNvSpPr/>
          <p:nvPr/>
        </p:nvSpPr>
        <p:spPr>
          <a:xfrm>
            <a:off x="8968992" y="3053374"/>
            <a:ext cx="3041170" cy="27375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zh-CN" altLang="en-US" dirty="0"/>
              <a:t>磁盘中断处理程序</a:t>
            </a:r>
            <a:endParaRPr lang="zh-CN" altLang="en-US" dirty="0"/>
          </a:p>
        </p:txBody>
      </p:sp>
      <p:cxnSp>
        <p:nvCxnSpPr>
          <p:cNvPr id="19" name="直接箭头连接符 18"/>
          <p:cNvCxnSpPr>
            <a:stCxn id="3" idx="3"/>
          </p:cNvCxnSpPr>
          <p:nvPr/>
        </p:nvCxnSpPr>
        <p:spPr>
          <a:xfrm>
            <a:off x="5598160" y="2999740"/>
            <a:ext cx="521970" cy="6610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1" idx="3"/>
          </p:cNvCxnSpPr>
          <p:nvPr/>
        </p:nvCxnSpPr>
        <p:spPr>
          <a:xfrm flipV="1">
            <a:off x="5309870" y="4060825"/>
            <a:ext cx="727710" cy="568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5237480" y="4556125"/>
            <a:ext cx="812800" cy="138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2" idx="1"/>
          </p:cNvCxnSpPr>
          <p:nvPr/>
        </p:nvCxnSpPr>
        <p:spPr>
          <a:xfrm flipV="1">
            <a:off x="8202930" y="2374900"/>
            <a:ext cx="765810" cy="115252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8228330" y="2819400"/>
            <a:ext cx="765810" cy="115252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209280" y="3302000"/>
            <a:ext cx="765810" cy="115252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timing>
    <p:tnLst>
      <p:par>
        <p:cTn id="1" dur="indefinite" restart="never" nodeType="tmRoot"/>
      </p:par>
    </p:tnLst>
    <p:bldLst>
      <p:bldP spid="12" grpId="0" bldLvl="0" animBg="1"/>
      <p:bldP spid="16" grpId="0" bldLvl="0" animBg="1"/>
      <p:bldP spid="17"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570865" y="1875790"/>
            <a:ext cx="341566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中断的简介</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中断</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优先级</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在实际操作中，会有多个中断信号源，其对服务响应的紧急程度要求不同；需要设定不同的</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优先级；</a:t>
            </a: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6.3 </a:t>
            </a:r>
            <a:r>
              <a:rPr lang="zh-CN" altLang="en-US" sz="4400">
                <a:latin typeface="华光魏体_CNKI" panose="02000500000000000000" charset="-122"/>
                <a:ea typeface="华光魏体_CNKI" panose="02000500000000000000" charset="-122"/>
              </a:rPr>
              <a:t>中断机构和中断处理程序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表格 1"/>
          <p:cNvGraphicFramePr>
            <a:graphicFrameLocks noGrp="1"/>
          </p:cNvGraphicFramePr>
          <p:nvPr>
            <p:custDataLst>
              <p:tags r:id="rId1"/>
            </p:custDataLst>
          </p:nvPr>
        </p:nvGraphicFramePr>
        <p:xfrm>
          <a:off x="5890354" y="2557828"/>
          <a:ext cx="2311706" cy="3566160"/>
        </p:xfrm>
        <a:graphic>
          <a:graphicData uri="http://schemas.openxmlformats.org/drawingml/2006/table">
            <a:tbl>
              <a:tblPr firstRow="1" bandRow="1">
                <a:tableStyleId>{5C22544A-7EE6-4342-B048-85BDC9FD1C3A}</a:tableStyleId>
              </a:tblPr>
              <a:tblGrid>
                <a:gridCol w="802836"/>
                <a:gridCol w="1508870"/>
              </a:tblGrid>
              <a:tr h="822960">
                <a:tc>
                  <a:txBody>
                    <a:bodyPr/>
                    <a:p>
                      <a:pPr algn="ctr"/>
                      <a:r>
                        <a:rPr lang="zh-CN" altLang="en-US" sz="2400" dirty="0"/>
                        <a:t>序号</a:t>
                      </a:r>
                      <a:endParaRPr lang="zh-CN" altLang="en-US" sz="2400" dirty="0"/>
                    </a:p>
                  </a:txBody>
                  <a:tcPr anchor="ctr"/>
                </a:tc>
                <a:tc>
                  <a:txBody>
                    <a:bodyPr/>
                    <a:p>
                      <a:pPr algn="ctr"/>
                      <a:r>
                        <a:rPr lang="zh-CN" altLang="en-US" sz="2400" dirty="0"/>
                        <a:t>中断处理程序入口</a:t>
                      </a:r>
                      <a:endParaRPr lang="zh-CN" altLang="en-US" sz="2400" dirty="0"/>
                    </a:p>
                  </a:txBody>
                  <a:tcPr anchor="ctr"/>
                </a:tc>
              </a:tr>
              <a:tr h="442321">
                <a:tc>
                  <a:txBody>
                    <a:bodyPr/>
                    <a:p>
                      <a:pPr algn="ctr"/>
                      <a:r>
                        <a:rPr lang="en-US" altLang="zh-CN" sz="2400" dirty="0"/>
                        <a:t>1</a:t>
                      </a:r>
                      <a:endParaRPr lang="zh-CN" altLang="en-US" sz="2400" dirty="0"/>
                    </a:p>
                  </a:txBody>
                  <a:tcPr anchor="ctr"/>
                </a:tc>
                <a:tc>
                  <a:txBody>
                    <a:bodyPr/>
                    <a:p>
                      <a:pPr algn="ctr"/>
                      <a:r>
                        <a:rPr lang="en-US" altLang="zh-CN" sz="2400" dirty="0"/>
                        <a:t>0x11234</a:t>
                      </a:r>
                      <a:endParaRPr lang="zh-CN" altLang="en-US" sz="2400" dirty="0"/>
                    </a:p>
                  </a:txBody>
                  <a:tcPr anchor="ctr"/>
                </a:tc>
              </a:tr>
              <a:tr h="442321">
                <a:tc>
                  <a:txBody>
                    <a:bodyPr/>
                    <a:p>
                      <a:pPr algn="ctr"/>
                      <a:r>
                        <a:rPr lang="en-US" altLang="zh-CN" sz="2400" dirty="0"/>
                        <a:t>2</a:t>
                      </a:r>
                      <a:endParaRPr lang="zh-CN" altLang="en-US" sz="2400" dirty="0"/>
                    </a:p>
                  </a:txBody>
                  <a:tcPr anchor="ctr"/>
                </a:tc>
                <a:tc>
                  <a:txBody>
                    <a:bodyPr/>
                    <a:p>
                      <a:pPr algn="ctr"/>
                      <a:r>
                        <a:rPr lang="en-US" altLang="zh-CN" sz="2400" dirty="0"/>
                        <a:t>0x04025</a:t>
                      </a:r>
                      <a:endParaRPr lang="zh-CN" altLang="en-US" sz="2400" dirty="0"/>
                    </a:p>
                  </a:txBody>
                  <a:tcPr anchor="ctr"/>
                </a:tc>
              </a:tr>
              <a:tr h="442321">
                <a:tc>
                  <a:txBody>
                    <a:bodyPr/>
                    <a:p>
                      <a:pPr algn="ctr"/>
                      <a:r>
                        <a:rPr lang="en-US" altLang="zh-CN" sz="2400" dirty="0"/>
                        <a:t>3</a:t>
                      </a:r>
                      <a:endParaRPr lang="zh-CN" altLang="en-US" sz="2400" dirty="0"/>
                    </a:p>
                  </a:txBody>
                  <a:tcPr anchor="ctr"/>
                </a:tc>
                <a:tc>
                  <a:txBody>
                    <a:bodyPr/>
                    <a:p>
                      <a:pPr algn="ctr"/>
                      <a:r>
                        <a:rPr lang="en-US" altLang="zh-CN" sz="2400" dirty="0"/>
                        <a:t>0x8a9d2</a:t>
                      </a:r>
                      <a:endParaRPr lang="zh-CN" altLang="en-US" sz="2400" dirty="0"/>
                    </a:p>
                  </a:txBody>
                  <a:tcPr anchor="ctr"/>
                </a:tc>
              </a:tr>
              <a:tr h="442321">
                <a:tc>
                  <a:txBody>
                    <a:bodyPr/>
                    <a:p>
                      <a:pPr algn="ctr"/>
                      <a:r>
                        <a:rPr lang="en-US" altLang="zh-CN" sz="2400" dirty="0"/>
                        <a:t>4</a:t>
                      </a:r>
                      <a:endParaRPr lang="zh-CN" altLang="en-US" sz="2400" dirty="0"/>
                    </a:p>
                  </a:txBody>
                  <a:tcPr anchor="ctr"/>
                </a:tc>
                <a:tc>
                  <a:txBody>
                    <a:bodyPr/>
                    <a:p>
                      <a:pPr algn="ctr"/>
                      <a:r>
                        <a:rPr lang="en-US" altLang="zh-CN" sz="2400" dirty="0"/>
                        <a:t>…</a:t>
                      </a:r>
                      <a:endParaRPr lang="zh-CN" altLang="en-US" sz="2400" dirty="0"/>
                    </a:p>
                  </a:txBody>
                  <a:tcPr anchor="ctr"/>
                </a:tc>
              </a:tr>
              <a:tr h="442321">
                <a:tc>
                  <a:txBody>
                    <a:bodyPr/>
                    <a:p>
                      <a:pPr algn="ctr"/>
                      <a:r>
                        <a:rPr lang="en-US" altLang="zh-CN" sz="2400" dirty="0"/>
                        <a:t>5</a:t>
                      </a:r>
                      <a:endParaRPr lang="zh-CN" altLang="en-US" sz="2400" dirty="0"/>
                    </a:p>
                  </a:txBody>
                  <a:tcPr anchor="ctr"/>
                </a:tc>
                <a:tc>
                  <a:txBody>
                    <a:bodyPr/>
                    <a:p>
                      <a:pPr algn="ctr"/>
                      <a:r>
                        <a:rPr lang="en-US" altLang="zh-CN" sz="2400" dirty="0"/>
                        <a:t>…</a:t>
                      </a:r>
                      <a:endParaRPr lang="zh-CN" altLang="en-US" sz="2400" dirty="0"/>
                    </a:p>
                  </a:txBody>
                  <a:tcPr anchor="ctr"/>
                </a:tc>
              </a:tr>
              <a:tr h="442321">
                <a:tc>
                  <a:txBody>
                    <a:bodyPr/>
                    <a:p>
                      <a:pPr algn="ctr"/>
                      <a:r>
                        <a:rPr lang="en-US" altLang="zh-CN" sz="2400" dirty="0"/>
                        <a:t>…</a:t>
                      </a:r>
                      <a:endParaRPr lang="zh-CN" altLang="en-US" sz="2400" dirty="0"/>
                    </a:p>
                  </a:txBody>
                  <a:tcPr anchor="ctr"/>
                </a:tc>
                <a:tc>
                  <a:txBody>
                    <a:bodyPr/>
                    <a:p>
                      <a:pPr algn="ctr"/>
                      <a:r>
                        <a:rPr lang="en-US" altLang="zh-CN" sz="2400" dirty="0"/>
                        <a:t>…</a:t>
                      </a:r>
                      <a:endParaRPr lang="zh-CN" altLang="en-US" sz="2400" dirty="0"/>
                    </a:p>
                  </a:txBody>
                  <a:tcPr anchor="ctr"/>
                </a:tc>
              </a:tr>
            </a:tbl>
          </a:graphicData>
        </a:graphic>
      </p:graphicFrame>
      <p:pic>
        <p:nvPicPr>
          <p:cNvPr id="3" name="Picture 2" descr="鼠标指针乱动怎么办"/>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985" y="2433368"/>
            <a:ext cx="1787151" cy="11326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硬磁盘驱动器, 车道, 保存, 光盘, 硬盘, 磁盘, 数据, 计算机, 数据存储, 图标, 添加, 箭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4307" y="5366649"/>
            <a:ext cx="1240506" cy="1155452"/>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0657" y="4020449"/>
            <a:ext cx="1219200" cy="1219200"/>
          </a:xfrm>
          <a:prstGeom prst="rect">
            <a:avLst/>
          </a:prstGeom>
        </p:spPr>
      </p:pic>
      <p:sp>
        <p:nvSpPr>
          <p:cNvPr id="12" name="矩形: 圆角 9"/>
          <p:cNvSpPr/>
          <p:nvPr/>
        </p:nvSpPr>
        <p:spPr>
          <a:xfrm>
            <a:off x="8968991" y="2238318"/>
            <a:ext cx="3039573" cy="27375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zh-CN" altLang="en-US" dirty="0"/>
              <a:t>鼠标中断处理程序</a:t>
            </a:r>
            <a:endParaRPr lang="zh-CN" altLang="en-US" dirty="0"/>
          </a:p>
        </p:txBody>
      </p:sp>
      <p:sp>
        <p:nvSpPr>
          <p:cNvPr id="16" name="矩形: 圆角 10"/>
          <p:cNvSpPr/>
          <p:nvPr/>
        </p:nvSpPr>
        <p:spPr>
          <a:xfrm>
            <a:off x="8968991" y="2646426"/>
            <a:ext cx="3039573" cy="27375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zh-CN" altLang="en-US" dirty="0"/>
              <a:t>打印机中断处理程序</a:t>
            </a:r>
            <a:endParaRPr lang="zh-CN" altLang="en-US" dirty="0"/>
          </a:p>
        </p:txBody>
      </p:sp>
      <p:sp>
        <p:nvSpPr>
          <p:cNvPr id="17" name="矩形: 圆角 11"/>
          <p:cNvSpPr/>
          <p:nvPr/>
        </p:nvSpPr>
        <p:spPr>
          <a:xfrm>
            <a:off x="8968992" y="3053374"/>
            <a:ext cx="3041170" cy="27375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zh-CN" altLang="en-US" dirty="0"/>
              <a:t>磁盘中断处理程序</a:t>
            </a:r>
            <a:endParaRPr lang="zh-CN" altLang="en-US" dirty="0"/>
          </a:p>
        </p:txBody>
      </p:sp>
      <p:cxnSp>
        <p:nvCxnSpPr>
          <p:cNvPr id="19" name="直接箭头连接符 18"/>
          <p:cNvCxnSpPr>
            <a:stCxn id="3" idx="3"/>
          </p:cNvCxnSpPr>
          <p:nvPr/>
        </p:nvCxnSpPr>
        <p:spPr>
          <a:xfrm>
            <a:off x="5598160" y="2999740"/>
            <a:ext cx="521970" cy="6610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1" idx="3"/>
          </p:cNvCxnSpPr>
          <p:nvPr/>
        </p:nvCxnSpPr>
        <p:spPr>
          <a:xfrm flipV="1">
            <a:off x="5309870" y="4060825"/>
            <a:ext cx="727710" cy="568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5237480" y="4556125"/>
            <a:ext cx="812800" cy="138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2" idx="1"/>
          </p:cNvCxnSpPr>
          <p:nvPr/>
        </p:nvCxnSpPr>
        <p:spPr>
          <a:xfrm flipV="1">
            <a:off x="8202930" y="2374900"/>
            <a:ext cx="765810" cy="115252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8228330" y="2819400"/>
            <a:ext cx="765810" cy="115252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209280" y="3302000"/>
            <a:ext cx="765810" cy="115252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timing>
    <p:tnLst>
      <p:par>
        <p:cTn id="1" dur="indefinite" restart="never" nodeType="tmRoot"/>
      </p:par>
    </p:tnLst>
    <p:bldLst>
      <p:bldP spid="12" grpId="0" bldLvl="0" animBg="1"/>
      <p:bldP spid="16" grpId="0" bldLvl="0" animBg="1"/>
      <p:bldP spid="1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570865" y="1875790"/>
            <a:ext cx="11219180" cy="196342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latin typeface="Times New Roman" panose="02020603050405020304" charset="0"/>
                <a:ea typeface="华光魏体_CNKI" panose="02000500000000000000" charset="-122"/>
                <a:cs typeface="Times New Roman" panose="02020603050405020304" charset="0"/>
                <a:sym typeface="+mn-ea"/>
              </a:rPr>
              <a:t>中断的简介</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latin typeface="Times New Roman" panose="02020603050405020304" charset="0"/>
                <a:ea typeface="华光魏体_CNKI" panose="02000500000000000000" charset="-122"/>
                <a:cs typeface="Times New Roman" panose="02020603050405020304" charset="0"/>
                <a:sym typeface="+mn-ea"/>
              </a:rPr>
              <a:t>中断优先级</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latin typeface="Times New Roman" panose="02020603050405020304" charset="0"/>
                <a:ea typeface="华光魏体_CNKI" panose="02000500000000000000" charset="-122"/>
                <a:cs typeface="Times New Roman" panose="02020603050405020304" charset="0"/>
                <a:sym typeface="+mn-ea"/>
              </a:rPr>
              <a:t>因此对多源中断产生了两种处理方式：</a:t>
            </a: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ü"/>
            </a:pPr>
            <a:r>
              <a:rPr lang="zh-CN" altLang="en-US" sz="2400">
                <a:latin typeface="Times New Roman" panose="02020603050405020304" charset="0"/>
                <a:ea typeface="华光魏体_CNKI" panose="02000500000000000000" charset="-122"/>
                <a:cs typeface="Times New Roman" panose="02020603050405020304" charset="0"/>
                <a:sym typeface="+mn-ea"/>
              </a:rPr>
              <a:t>屏蔽（禁止）中断</a:t>
            </a:r>
            <a:r>
              <a:rPr lang="en-US" altLang="zh-CN" sz="2400">
                <a:latin typeface="Times New Roman" panose="02020603050405020304" charset="0"/>
                <a:ea typeface="华光魏体_CNKI" panose="02000500000000000000" charset="-122"/>
                <a:cs typeface="Times New Roman" panose="02020603050405020304" charset="0"/>
                <a:sym typeface="+mn-ea"/>
              </a:rPr>
              <a:t>  </a:t>
            </a: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                                           </a:t>
            </a: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endParaRPr>
          </a:p>
          <a:p>
            <a:pPr marL="800100" lvl="1" indent="-342900">
              <a:lnSpc>
                <a:spcPct val="150000"/>
              </a:lnSpc>
              <a:buFont typeface="Wingdings" panose="05000000000000000000" charset="0"/>
              <a:buChar char="p"/>
            </a:pP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6.3 </a:t>
            </a:r>
            <a:r>
              <a:rPr lang="zh-CN" altLang="en-US" sz="4400">
                <a:latin typeface="华光魏体_CNKI" panose="02000500000000000000" charset="-122"/>
                <a:ea typeface="华光魏体_CNKI" panose="02000500000000000000" charset="-122"/>
              </a:rPr>
              <a:t>中断机构和中断处理程序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18" name="文本框 17"/>
          <p:cNvSpPr txBox="1"/>
          <p:nvPr/>
        </p:nvSpPr>
        <p:spPr>
          <a:xfrm>
            <a:off x="6267450" y="3662045"/>
            <a:ext cx="6096000" cy="460375"/>
          </a:xfrm>
          <a:prstGeom prst="rect">
            <a:avLst/>
          </a:prstGeom>
          <a:noFill/>
        </p:spPr>
        <p:txBody>
          <a:bodyPr wrap="square" rtlCol="0" anchor="t">
            <a:spAutoFit/>
          </a:bodyPr>
          <a:p>
            <a:pPr marL="342900" indent="-342900">
              <a:buFont typeface="Wingdings" panose="05000000000000000000" charset="0"/>
              <a:buChar char="ü"/>
            </a:pPr>
            <a:r>
              <a:rPr lang="zh-CN" altLang="en-US" sz="2400">
                <a:latin typeface="Times New Roman" panose="02020603050405020304" charset="0"/>
                <a:ea typeface="华光魏体_CNKI" panose="02000500000000000000" charset="-122"/>
                <a:cs typeface="Times New Roman" panose="02020603050405020304" charset="0"/>
                <a:sym typeface="+mn-ea"/>
              </a:rPr>
              <a:t>嵌套中断</a:t>
            </a: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pic>
        <p:nvPicPr>
          <p:cNvPr id="101" name="图片 100"/>
          <p:cNvPicPr/>
          <p:nvPr/>
        </p:nvPicPr>
        <p:blipFill>
          <a:blip r:embed="rId1"/>
          <a:srcRect t="8971"/>
          <a:stretch>
            <a:fillRect/>
          </a:stretch>
        </p:blipFill>
        <p:spPr>
          <a:xfrm>
            <a:off x="479425" y="4217670"/>
            <a:ext cx="9365615" cy="2448560"/>
          </a:xfrm>
          <a:prstGeom prst="rect">
            <a:avLst/>
          </a:prstGeom>
          <a:noFill/>
          <a:ln w="9525">
            <a:noFill/>
          </a:ln>
        </p:spPr>
      </p:pic>
    </p:spTree>
    <p:custDataLst>
      <p:tags r:id="rId2"/>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中断处理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中断处理程序是</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CPU</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收到外部中断信号后的进行的响应；</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①测定是否有未响应的中断信号；每当执行完当前指令，</a:t>
            </a:r>
            <a:r>
              <a:rPr lang="en-US" altLang="zh-CN">
                <a:solidFill>
                  <a:schemeClr val="tx1"/>
                </a:solidFill>
                <a:latin typeface="Times New Roman" panose="02020603050405020304" charset="0"/>
                <a:ea typeface="华光魏体_CNKI" panose="02000500000000000000" charset="-122"/>
                <a:cs typeface="Times New Roman" panose="02020603050405020304" charset="0"/>
                <a:sym typeface="+mn-ea"/>
              </a:rPr>
              <a:t>CPU</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都要测试是否有未响应的中断信号（硬件实现</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的），如果没有，则继续执行指令，如果有，则中断当前程序，转入执行中断处理程序；</a:t>
            </a: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②保护现场，由</a:t>
            </a:r>
            <a:r>
              <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rPr>
              <a:t>硬件</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将</a:t>
            </a:r>
            <a:r>
              <a:rPr lang="en-US" altLang="zh-CN">
                <a:solidFill>
                  <a:schemeClr val="tx1"/>
                </a:solidFill>
                <a:latin typeface="Times New Roman" panose="02020603050405020304" charset="0"/>
                <a:ea typeface="华光魏体_CNKI" panose="02000500000000000000" charset="-122"/>
                <a:cs typeface="Times New Roman" panose="02020603050405020304" charset="0"/>
                <a:sym typeface="+mn-ea"/>
              </a:rPr>
              <a:t>CPU</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状态字（</a:t>
            </a:r>
            <a:r>
              <a:rPr lang="en-US" altLang="zh-CN">
                <a:solidFill>
                  <a:schemeClr val="tx1"/>
                </a:solidFill>
                <a:latin typeface="Times New Roman" panose="02020603050405020304" charset="0"/>
                <a:ea typeface="华光魏体_CNKI" panose="02000500000000000000" charset="-122"/>
                <a:cs typeface="Times New Roman" panose="02020603050405020304" charset="0"/>
                <a:sym typeface="+mn-ea"/>
              </a:rPr>
              <a:t>PSW</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）和程序计数器（</a:t>
            </a:r>
            <a:r>
              <a:rPr lang="en-US" altLang="zh-CN">
                <a:solidFill>
                  <a:schemeClr val="tx1"/>
                </a:solidFill>
                <a:latin typeface="Times New Roman" panose="02020603050405020304" charset="0"/>
                <a:ea typeface="华光魏体_CNKI" panose="02000500000000000000" charset="-122"/>
                <a:cs typeface="Times New Roman" panose="02020603050405020304" charset="0"/>
                <a:sym typeface="+mn-ea"/>
              </a:rPr>
              <a:t>PC</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）中的下一条指令的地址保存在中断栈，然后将寄存器等内容都</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压栈。</a:t>
            </a: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③转入中断处理程序。</a:t>
            </a:r>
            <a:r>
              <a:rPr lang="zh-CN" altLang="en-US">
                <a:solidFill>
                  <a:srgbClr val="FF0000"/>
                </a:solidFill>
                <a:latin typeface="Times New Roman" panose="02020603050405020304" charset="0"/>
                <a:ea typeface="华光魏体_CNKI" panose="02000500000000000000" charset="-122"/>
                <a:cs typeface="Times New Roman" panose="02020603050405020304" charset="0"/>
                <a:sym typeface="+mn-ea"/>
              </a:rPr>
              <a:t>处理机对信号源测试，找到中断设备号，并向其发出确认信号，然后将中断信号取消</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，继而，将设备中断处理程序的入口地址放入程序计数器中，开始执行中断处理</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程序；</a:t>
            </a: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④</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中断处理；</a:t>
            </a: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⑤恢复现场并退出</a:t>
            </a:r>
            <a:r>
              <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rPr>
              <a:t>中断；</a:t>
            </a: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endParaRPr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6.3 </a:t>
            </a:r>
            <a:r>
              <a:rPr lang="zh-CN" altLang="en-US" sz="4400">
                <a:latin typeface="华光魏体_CNKI" panose="02000500000000000000" charset="-122"/>
                <a:ea typeface="华光魏体_CNKI" panose="02000500000000000000" charset="-122"/>
              </a:rPr>
              <a:t>中断机构和中断处理程序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中断处理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endParaRPr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6.3 </a:t>
            </a:r>
            <a:r>
              <a:rPr lang="zh-CN" altLang="en-US" sz="4400">
                <a:latin typeface="华光魏体_CNKI" panose="02000500000000000000" charset="-122"/>
                <a:ea typeface="华光魏体_CNKI" panose="02000500000000000000" charset="-122"/>
              </a:rPr>
              <a:t>中断机构和中断处理程序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3" name="矩形 2"/>
          <p:cNvSpPr/>
          <p:nvPr/>
        </p:nvSpPr>
        <p:spPr>
          <a:xfrm>
            <a:off x="6073290" y="1992108"/>
            <a:ext cx="3971364"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smtClean="0"/>
              <a:t>唤醒被阻塞的驱动程序进程</a:t>
            </a:r>
            <a:endParaRPr lang="zh-CN" altLang="en-US" sz="2400" dirty="0"/>
          </a:p>
        </p:txBody>
      </p:sp>
      <p:sp>
        <p:nvSpPr>
          <p:cNvPr id="2" name="矩形 1"/>
          <p:cNvSpPr/>
          <p:nvPr/>
        </p:nvSpPr>
        <p:spPr>
          <a:xfrm>
            <a:off x="6073140" y="2857500"/>
            <a:ext cx="3971290" cy="596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t>对被中断进程的</a:t>
            </a:r>
            <a:endParaRPr lang="en-US" altLang="zh-CN" sz="2000" dirty="0" smtClean="0"/>
          </a:p>
          <a:p>
            <a:pPr algn="ctr"/>
            <a:r>
              <a:rPr lang="en-US" altLang="zh-CN" sz="2000" dirty="0" smtClean="0"/>
              <a:t>CPU</a:t>
            </a:r>
            <a:r>
              <a:rPr lang="zh-CN" altLang="en-US" sz="2000" dirty="0" smtClean="0"/>
              <a:t>环境进行保护</a:t>
            </a:r>
            <a:endParaRPr lang="zh-CN" altLang="en-US" sz="2000" dirty="0"/>
          </a:p>
        </p:txBody>
      </p:sp>
      <p:cxnSp>
        <p:nvCxnSpPr>
          <p:cNvPr id="10" name="直接箭头连接符 9"/>
          <p:cNvCxnSpPr>
            <a:stCxn id="3" idx="2"/>
            <a:endCxn id="2" idx="0"/>
          </p:cNvCxnSpPr>
          <p:nvPr/>
        </p:nvCxnSpPr>
        <p:spPr>
          <a:xfrm>
            <a:off x="8058972" y="2475567"/>
            <a:ext cx="0" cy="38163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流程图: 准备 10"/>
          <p:cNvSpPr/>
          <p:nvPr/>
        </p:nvSpPr>
        <p:spPr>
          <a:xfrm>
            <a:off x="5504031" y="3851353"/>
            <a:ext cx="5109882" cy="72542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smtClean="0"/>
              <a:t>分析中断原因，转入相应的中断处理程序</a:t>
            </a:r>
            <a:endParaRPr lang="zh-CN" altLang="en-US" sz="2400" dirty="0"/>
          </a:p>
        </p:txBody>
      </p:sp>
      <p:cxnSp>
        <p:nvCxnSpPr>
          <p:cNvPr id="12" name="直接箭头连接符 11"/>
          <p:cNvCxnSpPr>
            <a:stCxn id="2" idx="2"/>
            <a:endCxn id="11" idx="0"/>
          </p:cNvCxnSpPr>
          <p:nvPr/>
        </p:nvCxnSpPr>
        <p:spPr>
          <a:xfrm>
            <a:off x="8058972" y="3454308"/>
            <a:ext cx="635" cy="3968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724101" y="4973826"/>
            <a:ext cx="1559860" cy="7978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400" dirty="0" smtClean="0"/>
              <a:t>终端中断处理程序</a:t>
            </a:r>
            <a:endParaRPr lang="zh-CN" altLang="en-US" sz="2400" dirty="0"/>
          </a:p>
        </p:txBody>
      </p:sp>
      <p:sp>
        <p:nvSpPr>
          <p:cNvPr id="19" name="矩形 18"/>
          <p:cNvSpPr/>
          <p:nvPr/>
        </p:nvSpPr>
        <p:spPr>
          <a:xfrm>
            <a:off x="7279042" y="4973826"/>
            <a:ext cx="1559860" cy="7978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400" dirty="0" smtClean="0"/>
              <a:t>终端中断处理程序</a:t>
            </a:r>
            <a:endParaRPr lang="zh-CN" altLang="en-US" sz="2400" dirty="0"/>
          </a:p>
        </p:txBody>
      </p:sp>
      <p:sp>
        <p:nvSpPr>
          <p:cNvPr id="20" name="矩形 19"/>
          <p:cNvSpPr/>
          <p:nvPr/>
        </p:nvSpPr>
        <p:spPr>
          <a:xfrm>
            <a:off x="9833983" y="4973826"/>
            <a:ext cx="1559860" cy="7978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400" dirty="0" smtClean="0"/>
              <a:t>终端中断处理程序</a:t>
            </a:r>
            <a:endParaRPr lang="zh-CN" altLang="en-US" sz="2400" dirty="0"/>
          </a:p>
        </p:txBody>
      </p:sp>
      <p:cxnSp>
        <p:nvCxnSpPr>
          <p:cNvPr id="21" name="直接箭头连接符 20"/>
          <p:cNvCxnSpPr>
            <a:stCxn id="11" idx="2"/>
            <a:endCxn id="19" idx="0"/>
          </p:cNvCxnSpPr>
          <p:nvPr/>
        </p:nvCxnSpPr>
        <p:spPr>
          <a:xfrm>
            <a:off x="8058972" y="4576781"/>
            <a:ext cx="0" cy="39704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1" idx="1"/>
            <a:endCxn id="16" idx="0"/>
          </p:cNvCxnSpPr>
          <p:nvPr/>
        </p:nvCxnSpPr>
        <p:spPr>
          <a:xfrm>
            <a:off x="5504031" y="4214067"/>
            <a:ext cx="0" cy="75975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1" idx="3"/>
            <a:endCxn id="20" idx="0"/>
          </p:cNvCxnSpPr>
          <p:nvPr/>
        </p:nvCxnSpPr>
        <p:spPr>
          <a:xfrm>
            <a:off x="10613913" y="4214067"/>
            <a:ext cx="0" cy="75975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073290" y="6188657"/>
            <a:ext cx="3971364"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smtClean="0"/>
              <a:t>恢复现场</a:t>
            </a:r>
            <a:endParaRPr lang="zh-CN" altLang="en-US" sz="2400" dirty="0"/>
          </a:p>
        </p:txBody>
      </p:sp>
      <p:cxnSp>
        <p:nvCxnSpPr>
          <p:cNvPr id="29" name="直接箭头连接符 28"/>
          <p:cNvCxnSpPr>
            <a:stCxn id="19" idx="2"/>
            <a:endCxn id="28" idx="0"/>
          </p:cNvCxnSpPr>
          <p:nvPr/>
        </p:nvCxnSpPr>
        <p:spPr>
          <a:xfrm>
            <a:off x="8058972" y="5771684"/>
            <a:ext cx="0" cy="4169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2"/>
            <a:endCxn id="28" idx="1"/>
          </p:cNvCxnSpPr>
          <p:nvPr/>
        </p:nvCxnSpPr>
        <p:spPr>
          <a:xfrm>
            <a:off x="5504031" y="5771684"/>
            <a:ext cx="569259" cy="6590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0" idx="2"/>
            <a:endCxn id="28" idx="3"/>
          </p:cNvCxnSpPr>
          <p:nvPr/>
        </p:nvCxnSpPr>
        <p:spPr>
          <a:xfrm flipH="1">
            <a:off x="10044654" y="5771684"/>
            <a:ext cx="569259" cy="6590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8058972" y="1577042"/>
            <a:ext cx="0" cy="3970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124825" y="1512570"/>
            <a:ext cx="1980565" cy="368300"/>
          </a:xfrm>
          <a:prstGeom prst="rect">
            <a:avLst/>
          </a:prstGeom>
          <a:noFill/>
        </p:spPr>
        <p:txBody>
          <a:bodyPr wrap="square" rtlCol="0" anchor="t">
            <a:spAutoFit/>
          </a:bodyPr>
          <a:p>
            <a:r>
              <a:rPr lang="zh-CN" altLang="en-US">
                <a:latin typeface="Times New Roman" panose="02020603050405020304" charset="0"/>
                <a:ea typeface="华光魏体_CNKI" panose="02000500000000000000" charset="-122"/>
                <a:cs typeface="Times New Roman" panose="02020603050405020304" charset="0"/>
                <a:sym typeface="+mn-ea"/>
              </a:rPr>
              <a:t>检测</a:t>
            </a:r>
            <a:r>
              <a:rPr lang="zh-CN" altLang="en-US">
                <a:latin typeface="Times New Roman" panose="02020603050405020304" charset="0"/>
                <a:ea typeface="华光魏体_CNKI" panose="02000500000000000000" charset="-122"/>
                <a:cs typeface="Times New Roman" panose="02020603050405020304" charset="0"/>
                <a:sym typeface="+mn-ea"/>
              </a:rPr>
              <a:t>到中断信号</a:t>
            </a:r>
            <a:endParaRPr lang="zh-CN" altLang="en-US">
              <a:latin typeface="Times New Roman" panose="02020603050405020304" charset="0"/>
              <a:ea typeface="华光魏体_CNKI" panose="02000500000000000000" charset="-122"/>
              <a:cs typeface="Times New Roman" panose="02020603050405020304" charset="0"/>
              <a:sym typeface="+mn-ea"/>
            </a:endParaRPr>
          </a:p>
        </p:txBody>
      </p:sp>
      <p:sp>
        <p:nvSpPr>
          <p:cNvPr id="26" name="文本框 25"/>
          <p:cNvSpPr txBox="1"/>
          <p:nvPr/>
        </p:nvSpPr>
        <p:spPr>
          <a:xfrm>
            <a:off x="292735" y="3327400"/>
            <a:ext cx="4474210" cy="2861310"/>
          </a:xfrm>
          <a:prstGeom prst="rect">
            <a:avLst/>
          </a:prstGeom>
          <a:noFill/>
        </p:spPr>
        <p:txBody>
          <a:bodyPr wrap="square" rtlCol="0">
            <a:spAutoFit/>
          </a:bodyPr>
          <a:p>
            <a:pPr>
              <a:lnSpc>
                <a:spcPct val="150000"/>
              </a:lnSpc>
            </a:pPr>
            <a:r>
              <a:rPr lang="zh-CN" altLang="en-US" sz="2000">
                <a:latin typeface="华光魏体_CNKI" panose="02000500000000000000" charset="-122"/>
                <a:ea typeface="华光魏体_CNKI" panose="02000500000000000000" charset="-122"/>
              </a:rPr>
              <a:t>大家有什么问题吗？</a:t>
            </a:r>
            <a:endParaRPr lang="zh-CN" altLang="en-US" sz="2000">
              <a:latin typeface="华光魏体_CNKI" panose="02000500000000000000" charset="-122"/>
              <a:ea typeface="华光魏体_CNKI" panose="02000500000000000000" charset="-122"/>
            </a:endParaRPr>
          </a:p>
          <a:p>
            <a:pPr>
              <a:lnSpc>
                <a:spcPct val="150000"/>
              </a:lnSpc>
            </a:pPr>
            <a:r>
              <a:rPr lang="zh-CN" altLang="en-US" sz="2000">
                <a:latin typeface="华光魏体_CNKI" panose="02000500000000000000" charset="-122"/>
                <a:ea typeface="华光魏体_CNKI" panose="02000500000000000000" charset="-122"/>
              </a:rPr>
              <a:t>如果你没有，那我的问题来了？</a:t>
            </a:r>
            <a:endParaRPr lang="zh-CN" altLang="en-US" sz="2000">
              <a:latin typeface="华光魏体_CNKI" panose="02000500000000000000" charset="-122"/>
              <a:ea typeface="华光魏体_CNKI" panose="02000500000000000000" charset="-122"/>
            </a:endParaRPr>
          </a:p>
          <a:p>
            <a:pPr>
              <a:lnSpc>
                <a:spcPct val="150000"/>
              </a:lnSpc>
            </a:pPr>
            <a:r>
              <a:rPr lang="zh-CN" altLang="en-US" sz="2000">
                <a:latin typeface="华光魏体_CNKI" panose="02000500000000000000" charset="-122"/>
                <a:ea typeface="华光魏体_CNKI" panose="02000500000000000000" charset="-122"/>
              </a:rPr>
              <a:t>问题</a:t>
            </a:r>
            <a:r>
              <a:rPr lang="en-US" altLang="zh-CN" sz="2000">
                <a:latin typeface="华光魏体_CNKI" panose="02000500000000000000" charset="-122"/>
                <a:ea typeface="华光魏体_CNKI" panose="02000500000000000000" charset="-122"/>
              </a:rPr>
              <a:t>1</a:t>
            </a:r>
            <a:r>
              <a:rPr lang="zh-CN" altLang="en-US" sz="2000">
                <a:latin typeface="华光魏体_CNKI" panose="02000500000000000000" charset="-122"/>
                <a:ea typeface="华光魏体_CNKI" panose="02000500000000000000" charset="-122"/>
              </a:rPr>
              <a:t>：中断处理到底从哪里开始？</a:t>
            </a:r>
            <a:endParaRPr lang="zh-CN" altLang="en-US" sz="2000">
              <a:latin typeface="华光魏体_CNKI" panose="02000500000000000000" charset="-122"/>
              <a:ea typeface="华光魏体_CNKI" panose="02000500000000000000" charset="-122"/>
            </a:endParaRPr>
          </a:p>
          <a:p>
            <a:pPr>
              <a:lnSpc>
                <a:spcPct val="150000"/>
              </a:lnSpc>
            </a:pPr>
            <a:r>
              <a:rPr lang="zh-CN" altLang="en-US" sz="2000">
                <a:latin typeface="华光魏体_CNKI" panose="02000500000000000000" charset="-122"/>
                <a:ea typeface="华光魏体_CNKI" panose="02000500000000000000" charset="-122"/>
              </a:rPr>
              <a:t>问题</a:t>
            </a:r>
            <a:r>
              <a:rPr lang="en-US" altLang="zh-CN" sz="2000">
                <a:latin typeface="华光魏体_CNKI" panose="02000500000000000000" charset="-122"/>
                <a:ea typeface="华光魏体_CNKI" panose="02000500000000000000" charset="-122"/>
              </a:rPr>
              <a:t>2</a:t>
            </a:r>
            <a:r>
              <a:rPr lang="zh-CN" altLang="en-US" sz="2000">
                <a:latin typeface="华光魏体_CNKI" panose="02000500000000000000" charset="-122"/>
                <a:ea typeface="华光魏体_CNKI" panose="02000500000000000000" charset="-122"/>
              </a:rPr>
              <a:t>：为什么要唤醒驱动？</a:t>
            </a:r>
            <a:endParaRPr lang="zh-CN" altLang="en-US" sz="2000">
              <a:latin typeface="华光魏体_CNKI" panose="02000500000000000000" charset="-122"/>
              <a:ea typeface="华光魏体_CNKI" panose="02000500000000000000" charset="-122"/>
            </a:endParaRPr>
          </a:p>
          <a:p>
            <a:pPr>
              <a:lnSpc>
                <a:spcPct val="150000"/>
              </a:lnSpc>
            </a:pPr>
            <a:r>
              <a:rPr lang="zh-CN" altLang="en-US" sz="2000">
                <a:latin typeface="华光魏体_CNKI" panose="02000500000000000000" charset="-122"/>
                <a:ea typeface="华光魏体_CNKI" panose="02000500000000000000" charset="-122"/>
              </a:rPr>
              <a:t>问题</a:t>
            </a:r>
            <a:r>
              <a:rPr lang="en-US" altLang="zh-CN" sz="2000">
                <a:latin typeface="华光魏体_CNKI" panose="02000500000000000000" charset="-122"/>
                <a:ea typeface="华光魏体_CNKI" panose="02000500000000000000" charset="-122"/>
              </a:rPr>
              <a:t>3</a:t>
            </a:r>
            <a:r>
              <a:rPr lang="zh-CN" altLang="en-US" sz="2000">
                <a:latin typeface="华光魏体_CNKI" panose="02000500000000000000" charset="-122"/>
                <a:ea typeface="华光魏体_CNKI" panose="02000500000000000000" charset="-122"/>
              </a:rPr>
              <a:t>：谁能大概的描述一下某个进程从请求</a:t>
            </a:r>
            <a:r>
              <a:rPr lang="en-US" altLang="zh-CN" sz="2000">
                <a:latin typeface="华光魏体_CNKI" panose="02000500000000000000" charset="-122"/>
                <a:ea typeface="华光魏体_CNKI" panose="02000500000000000000" charset="-122"/>
              </a:rPr>
              <a:t>I/O</a:t>
            </a:r>
            <a:r>
              <a:rPr lang="zh-CN" altLang="en-US" sz="2000">
                <a:latin typeface="华光魏体_CNKI" panose="02000500000000000000" charset="-122"/>
                <a:ea typeface="华光魏体_CNKI" panose="02000500000000000000" charset="-122"/>
              </a:rPr>
              <a:t>到</a:t>
            </a:r>
            <a:r>
              <a:rPr lang="en-US" altLang="zh-CN" sz="2000">
                <a:latin typeface="华光魏体_CNKI" panose="02000500000000000000" charset="-122"/>
                <a:ea typeface="华光魏体_CNKI" panose="02000500000000000000" charset="-122"/>
              </a:rPr>
              <a:t>I/O</a:t>
            </a:r>
            <a:r>
              <a:rPr lang="zh-CN" altLang="en-US" sz="2000">
                <a:latin typeface="华光魏体_CNKI" panose="02000500000000000000" charset="-122"/>
                <a:ea typeface="华光魏体_CNKI" panose="02000500000000000000" charset="-122"/>
              </a:rPr>
              <a:t>结束的过程？</a:t>
            </a:r>
            <a:endParaRPr lang="zh-CN" altLang="en-US" sz="20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bldLst>
      <p:bldP spid="3" grpId="0" bldLvl="0" animBg="1"/>
      <p:bldP spid="2" grpId="0" bldLvl="0" animBg="1"/>
      <p:bldP spid="11" grpId="0" bldLvl="0" animBg="1"/>
      <p:bldP spid="16" grpId="0" bldLvl="0" animBg="1"/>
      <p:bldP spid="19" grpId="0" bldLvl="0" animBg="1"/>
      <p:bldP spid="20" grpId="0" bldLvl="0" animBg="1"/>
      <p:bldP spid="28"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6.3 </a:t>
            </a:r>
            <a:r>
              <a:rPr lang="zh-CN" altLang="en-US" sz="4400">
                <a:latin typeface="华光魏体_CNKI" panose="02000500000000000000" charset="-122"/>
                <a:ea typeface="华光魏体_CNKI" panose="02000500000000000000" charset="-122"/>
              </a:rPr>
              <a:t>中断机构和中断处理程序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3" name="矩形 2"/>
          <p:cNvSpPr/>
          <p:nvPr/>
        </p:nvSpPr>
        <p:spPr>
          <a:xfrm>
            <a:off x="6804810" y="1992108"/>
            <a:ext cx="3971364"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smtClean="0"/>
              <a:t>唤醒被阻塞的驱动程序进程</a:t>
            </a:r>
            <a:endParaRPr lang="zh-CN" altLang="en-US" sz="2400" dirty="0"/>
          </a:p>
        </p:txBody>
      </p:sp>
      <p:sp>
        <p:nvSpPr>
          <p:cNvPr id="2" name="矩形 1"/>
          <p:cNvSpPr/>
          <p:nvPr/>
        </p:nvSpPr>
        <p:spPr>
          <a:xfrm>
            <a:off x="6804660" y="2857500"/>
            <a:ext cx="3971290" cy="596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t>对被中断进程的</a:t>
            </a:r>
            <a:endParaRPr lang="en-US" altLang="zh-CN" sz="2000" dirty="0" smtClean="0"/>
          </a:p>
          <a:p>
            <a:pPr algn="ctr"/>
            <a:r>
              <a:rPr lang="en-US" altLang="zh-CN" sz="2000" dirty="0" smtClean="0"/>
              <a:t>CPU</a:t>
            </a:r>
            <a:r>
              <a:rPr lang="zh-CN" altLang="en-US" sz="2000" dirty="0" smtClean="0"/>
              <a:t>环境进行保护</a:t>
            </a:r>
            <a:endParaRPr lang="zh-CN" altLang="en-US" sz="2000" dirty="0"/>
          </a:p>
        </p:txBody>
      </p:sp>
      <p:cxnSp>
        <p:nvCxnSpPr>
          <p:cNvPr id="10" name="直接箭头连接符 9"/>
          <p:cNvCxnSpPr>
            <a:stCxn id="3" idx="2"/>
            <a:endCxn id="2" idx="0"/>
          </p:cNvCxnSpPr>
          <p:nvPr/>
        </p:nvCxnSpPr>
        <p:spPr>
          <a:xfrm>
            <a:off x="8790492" y="2475567"/>
            <a:ext cx="0" cy="38163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流程图: 准备 10"/>
          <p:cNvSpPr/>
          <p:nvPr/>
        </p:nvSpPr>
        <p:spPr>
          <a:xfrm>
            <a:off x="6235551" y="3851353"/>
            <a:ext cx="5109882" cy="72542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smtClean="0"/>
              <a:t>分析中断原因，转入相应的中断处理程序</a:t>
            </a:r>
            <a:endParaRPr lang="zh-CN" altLang="en-US" sz="2400" dirty="0"/>
          </a:p>
        </p:txBody>
      </p:sp>
      <p:cxnSp>
        <p:nvCxnSpPr>
          <p:cNvPr id="12" name="直接箭头连接符 11"/>
          <p:cNvCxnSpPr>
            <a:stCxn id="2" idx="2"/>
            <a:endCxn id="11" idx="0"/>
          </p:cNvCxnSpPr>
          <p:nvPr/>
        </p:nvCxnSpPr>
        <p:spPr>
          <a:xfrm>
            <a:off x="8790492" y="3454308"/>
            <a:ext cx="635" cy="3968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455621" y="4973826"/>
            <a:ext cx="1559860" cy="7978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400" dirty="0" smtClean="0"/>
              <a:t>终端中断处理程序</a:t>
            </a:r>
            <a:endParaRPr lang="zh-CN" altLang="en-US" sz="2400" dirty="0"/>
          </a:p>
        </p:txBody>
      </p:sp>
      <p:sp>
        <p:nvSpPr>
          <p:cNvPr id="19" name="矩形 18"/>
          <p:cNvSpPr/>
          <p:nvPr/>
        </p:nvSpPr>
        <p:spPr>
          <a:xfrm>
            <a:off x="8010562" y="4973826"/>
            <a:ext cx="1559860" cy="7978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400" dirty="0" smtClean="0"/>
              <a:t>终端中断处理程序</a:t>
            </a:r>
            <a:endParaRPr lang="zh-CN" altLang="en-US" sz="2400" dirty="0"/>
          </a:p>
        </p:txBody>
      </p:sp>
      <p:sp>
        <p:nvSpPr>
          <p:cNvPr id="20" name="矩形 19"/>
          <p:cNvSpPr/>
          <p:nvPr/>
        </p:nvSpPr>
        <p:spPr>
          <a:xfrm>
            <a:off x="10565503" y="4973826"/>
            <a:ext cx="1559860" cy="7978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400" dirty="0" smtClean="0"/>
              <a:t>终端中断处理程序</a:t>
            </a:r>
            <a:endParaRPr lang="zh-CN" altLang="en-US" sz="2400" dirty="0"/>
          </a:p>
        </p:txBody>
      </p:sp>
      <p:cxnSp>
        <p:nvCxnSpPr>
          <p:cNvPr id="21" name="直接箭头连接符 20"/>
          <p:cNvCxnSpPr>
            <a:stCxn id="11" idx="2"/>
            <a:endCxn id="19" idx="0"/>
          </p:cNvCxnSpPr>
          <p:nvPr/>
        </p:nvCxnSpPr>
        <p:spPr>
          <a:xfrm>
            <a:off x="8790492" y="4576781"/>
            <a:ext cx="0" cy="39704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1" idx="1"/>
            <a:endCxn id="16" idx="0"/>
          </p:cNvCxnSpPr>
          <p:nvPr/>
        </p:nvCxnSpPr>
        <p:spPr>
          <a:xfrm>
            <a:off x="6235551" y="4214067"/>
            <a:ext cx="0" cy="75975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1" idx="3"/>
            <a:endCxn id="20" idx="0"/>
          </p:cNvCxnSpPr>
          <p:nvPr/>
        </p:nvCxnSpPr>
        <p:spPr>
          <a:xfrm>
            <a:off x="11345433" y="4214067"/>
            <a:ext cx="0" cy="75975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804810" y="6188657"/>
            <a:ext cx="3971364"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smtClean="0"/>
              <a:t>恢复现场</a:t>
            </a:r>
            <a:endParaRPr lang="zh-CN" altLang="en-US" sz="2400" dirty="0"/>
          </a:p>
        </p:txBody>
      </p:sp>
      <p:cxnSp>
        <p:nvCxnSpPr>
          <p:cNvPr id="29" name="直接箭头连接符 28"/>
          <p:cNvCxnSpPr>
            <a:stCxn id="19" idx="2"/>
            <a:endCxn id="28" idx="0"/>
          </p:cNvCxnSpPr>
          <p:nvPr/>
        </p:nvCxnSpPr>
        <p:spPr>
          <a:xfrm>
            <a:off x="8790492" y="5771684"/>
            <a:ext cx="0" cy="4169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2"/>
            <a:endCxn id="28" idx="1"/>
          </p:cNvCxnSpPr>
          <p:nvPr/>
        </p:nvCxnSpPr>
        <p:spPr>
          <a:xfrm>
            <a:off x="6235551" y="5771684"/>
            <a:ext cx="569259" cy="6590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0" idx="2"/>
            <a:endCxn id="28" idx="3"/>
          </p:cNvCxnSpPr>
          <p:nvPr/>
        </p:nvCxnSpPr>
        <p:spPr>
          <a:xfrm flipH="1">
            <a:off x="10776174" y="5771684"/>
            <a:ext cx="569259" cy="6590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8790492" y="1577042"/>
            <a:ext cx="0" cy="3970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856345" y="1512570"/>
            <a:ext cx="1980565" cy="368300"/>
          </a:xfrm>
          <a:prstGeom prst="rect">
            <a:avLst/>
          </a:prstGeom>
          <a:noFill/>
        </p:spPr>
        <p:txBody>
          <a:bodyPr wrap="square" rtlCol="0" anchor="t">
            <a:spAutoFit/>
          </a:bodyPr>
          <a:p>
            <a:r>
              <a:rPr lang="zh-CN" altLang="en-US">
                <a:latin typeface="Times New Roman" panose="02020603050405020304" charset="0"/>
                <a:ea typeface="华光魏体_CNKI" panose="02000500000000000000" charset="-122"/>
                <a:cs typeface="Times New Roman" panose="02020603050405020304" charset="0"/>
                <a:sym typeface="+mn-ea"/>
              </a:rPr>
              <a:t>检测</a:t>
            </a:r>
            <a:r>
              <a:rPr lang="zh-CN" altLang="en-US">
                <a:latin typeface="Times New Roman" panose="02020603050405020304" charset="0"/>
                <a:ea typeface="华光魏体_CNKI" panose="02000500000000000000" charset="-122"/>
                <a:cs typeface="Times New Roman" panose="02020603050405020304" charset="0"/>
                <a:sym typeface="+mn-ea"/>
              </a:rPr>
              <a:t>到中断信号</a:t>
            </a:r>
            <a:endParaRPr lang="zh-CN" altLang="en-US">
              <a:latin typeface="Times New Roman" panose="02020603050405020304" charset="0"/>
              <a:ea typeface="华光魏体_CNKI" panose="02000500000000000000" charset="-122"/>
              <a:cs typeface="Times New Roman" panose="02020603050405020304" charset="0"/>
              <a:sym typeface="+mn-ea"/>
            </a:endParaRPr>
          </a:p>
        </p:txBody>
      </p:sp>
      <p:sp>
        <p:nvSpPr>
          <p:cNvPr id="26" name="文本框 25"/>
          <p:cNvSpPr txBox="1"/>
          <p:nvPr/>
        </p:nvSpPr>
        <p:spPr>
          <a:xfrm>
            <a:off x="220345" y="1792605"/>
            <a:ext cx="5412740" cy="5077460"/>
          </a:xfrm>
          <a:prstGeom prst="rect">
            <a:avLst/>
          </a:prstGeom>
          <a:solidFill>
            <a:schemeClr val="accent1">
              <a:lumMod val="40000"/>
              <a:lumOff val="60000"/>
            </a:schemeClr>
          </a:solidFill>
        </p:spPr>
        <p:txBody>
          <a:bodyPr wrap="square" rtlCol="0">
            <a:spAutoFit/>
          </a:bodyPr>
          <a:p>
            <a:pPr marL="342900" indent="-342900" algn="just">
              <a:lnSpc>
                <a:spcPct val="100000"/>
              </a:lnSpc>
              <a:buAutoNum type="arabicPeriod"/>
            </a:pPr>
            <a:r>
              <a:rPr lang="zh-CN" altLang="en-US">
                <a:latin typeface="华光魏体_CNKI" panose="02000500000000000000" charset="-122"/>
                <a:ea typeface="华光魏体_CNKI" panose="02000500000000000000" charset="-122"/>
              </a:rPr>
              <a:t>一个大概的</a:t>
            </a:r>
            <a:r>
              <a:rPr lang="en-US" altLang="zh-CN">
                <a:latin typeface="华光魏体_CNKI" panose="02000500000000000000" charset="-122"/>
                <a:ea typeface="华光魏体_CNKI" panose="02000500000000000000" charset="-122"/>
              </a:rPr>
              <a:t>I/O</a:t>
            </a:r>
            <a:r>
              <a:rPr lang="zh-CN" altLang="en-US">
                <a:latin typeface="华光魏体_CNKI" panose="02000500000000000000" charset="-122"/>
                <a:ea typeface="华光魏体_CNKI" panose="02000500000000000000" charset="-122"/>
              </a:rPr>
              <a:t>过程</a:t>
            </a:r>
            <a:endParaRPr lang="zh-CN" altLang="en-US">
              <a:latin typeface="华光魏体_CNKI" panose="02000500000000000000" charset="-122"/>
              <a:ea typeface="华光魏体_CNKI" panose="02000500000000000000" charset="-122"/>
            </a:endParaRPr>
          </a:p>
          <a:p>
            <a:pPr marL="342900" indent="-342900" algn="just">
              <a:lnSpc>
                <a:spcPct val="100000"/>
              </a:lnSpc>
              <a:buAutoNum type="arabicPeriod"/>
            </a:pPr>
            <a:r>
              <a:rPr lang="zh-CN" altLang="en-US">
                <a:latin typeface="华光魏体_CNKI" panose="02000500000000000000" charset="-122"/>
                <a:ea typeface="华光魏体_CNKI" panose="02000500000000000000" charset="-122"/>
              </a:rPr>
              <a:t>用户进程请求某个设备的</a:t>
            </a:r>
            <a:r>
              <a:rPr lang="en-US" altLang="zh-CN">
                <a:latin typeface="华光魏体_CNKI" panose="02000500000000000000" charset="-122"/>
                <a:ea typeface="华光魏体_CNKI" panose="02000500000000000000" charset="-122"/>
              </a:rPr>
              <a:t>I/O</a:t>
            </a:r>
            <a:r>
              <a:rPr lang="zh-CN" altLang="en-US">
                <a:latin typeface="华光魏体_CNKI" panose="02000500000000000000" charset="-122"/>
                <a:ea typeface="华光魏体_CNKI" panose="02000500000000000000" charset="-122"/>
              </a:rPr>
              <a:t>；</a:t>
            </a:r>
            <a:endParaRPr lang="zh-CN" altLang="en-US">
              <a:latin typeface="华光魏体_CNKI" panose="02000500000000000000" charset="-122"/>
              <a:ea typeface="华光魏体_CNKI" panose="02000500000000000000" charset="-122"/>
            </a:endParaRPr>
          </a:p>
          <a:p>
            <a:pPr marL="342900" indent="-342900" algn="just">
              <a:lnSpc>
                <a:spcPct val="100000"/>
              </a:lnSpc>
              <a:buAutoNum type="arabicPeriod"/>
            </a:pPr>
            <a:r>
              <a:rPr lang="zh-CN" altLang="en-US">
                <a:latin typeface="华光魏体_CNKI" panose="02000500000000000000" charset="-122"/>
                <a:ea typeface="华光魏体_CNKI" panose="02000500000000000000" charset="-122"/>
              </a:rPr>
              <a:t>操作系统会调用该设备的驱动程序（进程）；</a:t>
            </a:r>
            <a:endParaRPr lang="zh-CN" altLang="en-US">
              <a:latin typeface="华光魏体_CNKI" panose="02000500000000000000" charset="-122"/>
              <a:ea typeface="华光魏体_CNKI" panose="02000500000000000000" charset="-122"/>
            </a:endParaRPr>
          </a:p>
          <a:p>
            <a:pPr marL="342900" indent="-342900" algn="just">
              <a:lnSpc>
                <a:spcPct val="100000"/>
              </a:lnSpc>
              <a:buAutoNum type="arabicPeriod"/>
            </a:pPr>
            <a:r>
              <a:rPr lang="zh-CN" altLang="en-US">
                <a:latin typeface="华光魏体_CNKI" panose="02000500000000000000" charset="-122"/>
                <a:ea typeface="华光魏体_CNKI" panose="02000500000000000000" charset="-122"/>
              </a:rPr>
              <a:t>驱动程序开始启动设备，将控制指令发出，然后将自己阻塞，继而用户进程也被阻塞；</a:t>
            </a:r>
            <a:endParaRPr lang="zh-CN" altLang="en-US">
              <a:latin typeface="华光魏体_CNKI" panose="02000500000000000000" charset="-122"/>
              <a:ea typeface="华光魏体_CNKI" panose="02000500000000000000" charset="-122"/>
            </a:endParaRPr>
          </a:p>
          <a:p>
            <a:pPr marL="342900" indent="-342900" algn="just">
              <a:lnSpc>
                <a:spcPct val="100000"/>
              </a:lnSpc>
              <a:buAutoNum type="arabicPeriod"/>
            </a:pPr>
            <a:r>
              <a:rPr lang="zh-CN" altLang="en-US">
                <a:latin typeface="华光魏体_CNKI" panose="02000500000000000000" charset="-122"/>
                <a:ea typeface="华光魏体_CNKI" panose="02000500000000000000" charset="-122"/>
              </a:rPr>
              <a:t>进程切换，</a:t>
            </a:r>
            <a:r>
              <a:rPr lang="en-US" altLang="zh-CN">
                <a:latin typeface="华光魏体_CNKI" panose="02000500000000000000" charset="-122"/>
                <a:ea typeface="华光魏体_CNKI" panose="02000500000000000000" charset="-122"/>
              </a:rPr>
              <a:t>CPU</a:t>
            </a:r>
            <a:r>
              <a:rPr lang="zh-CN" altLang="en-US">
                <a:latin typeface="华光魏体_CNKI" panose="02000500000000000000" charset="-122"/>
                <a:ea typeface="华光魏体_CNKI" panose="02000500000000000000" charset="-122"/>
              </a:rPr>
              <a:t>执行其他的</a:t>
            </a:r>
            <a:r>
              <a:rPr lang="zh-CN" altLang="en-US">
                <a:latin typeface="华光魏体_CNKI" panose="02000500000000000000" charset="-122"/>
                <a:ea typeface="华光魏体_CNKI" panose="02000500000000000000" charset="-122"/>
              </a:rPr>
              <a:t>程序；</a:t>
            </a:r>
            <a:endParaRPr lang="zh-CN" altLang="en-US">
              <a:latin typeface="华光魏体_CNKI" panose="02000500000000000000" charset="-122"/>
              <a:ea typeface="华光魏体_CNKI" panose="02000500000000000000" charset="-122"/>
            </a:endParaRPr>
          </a:p>
          <a:p>
            <a:pPr marL="342900" indent="-342900" algn="just">
              <a:lnSpc>
                <a:spcPct val="100000"/>
              </a:lnSpc>
              <a:buAutoNum type="arabicPeriod"/>
            </a:pPr>
            <a:r>
              <a:rPr lang="zh-CN" altLang="en-US">
                <a:latin typeface="华光魏体_CNKI" panose="02000500000000000000" charset="-122"/>
                <a:ea typeface="华光魏体_CNKI" panose="02000500000000000000" charset="-122"/>
              </a:rPr>
              <a:t>设备将指令执行完毕后，则会发出中断信号；</a:t>
            </a:r>
            <a:endParaRPr lang="zh-CN" altLang="en-US">
              <a:latin typeface="华光魏体_CNKI" panose="02000500000000000000" charset="-122"/>
              <a:ea typeface="华光魏体_CNKI" panose="02000500000000000000" charset="-122"/>
            </a:endParaRPr>
          </a:p>
          <a:p>
            <a:pPr marL="342900" indent="-342900" algn="just">
              <a:lnSpc>
                <a:spcPct val="100000"/>
              </a:lnSpc>
              <a:buAutoNum type="arabicPeriod"/>
            </a:pPr>
            <a:r>
              <a:rPr lang="en-US" altLang="zh-CN">
                <a:latin typeface="华光魏体_CNKI" panose="02000500000000000000" charset="-122"/>
                <a:ea typeface="华光魏体_CNKI" panose="02000500000000000000" charset="-122"/>
              </a:rPr>
              <a:t>CPU</a:t>
            </a:r>
            <a:r>
              <a:rPr lang="zh-CN" altLang="en-US">
                <a:latin typeface="华光魏体_CNKI" panose="02000500000000000000" charset="-122"/>
                <a:ea typeface="华光魏体_CNKI" panose="02000500000000000000" charset="-122"/>
              </a:rPr>
              <a:t>检测到该信号，直接进入中断处理的</a:t>
            </a:r>
            <a:r>
              <a:rPr lang="zh-CN" altLang="en-US">
                <a:latin typeface="华光魏体_CNKI" panose="02000500000000000000" charset="-122"/>
                <a:ea typeface="华光魏体_CNKI" panose="02000500000000000000" charset="-122"/>
              </a:rPr>
              <a:t>过程；</a:t>
            </a:r>
            <a:endParaRPr lang="zh-CN" altLang="en-US">
              <a:latin typeface="华光魏体_CNKI" panose="02000500000000000000" charset="-122"/>
              <a:ea typeface="华光魏体_CNKI" panose="02000500000000000000" charset="-122"/>
            </a:endParaRPr>
          </a:p>
          <a:p>
            <a:pPr marL="342900" indent="-342900" algn="just">
              <a:lnSpc>
                <a:spcPct val="100000"/>
              </a:lnSpc>
              <a:buAutoNum type="arabicPeriod"/>
            </a:pPr>
            <a:r>
              <a:rPr lang="zh-CN" altLang="en-US">
                <a:latin typeface="华光魏体_CNKI" panose="02000500000000000000" charset="-122"/>
                <a:ea typeface="华光魏体_CNKI" panose="02000500000000000000" charset="-122"/>
              </a:rPr>
              <a:t>先唤醒驱动（因为</a:t>
            </a:r>
            <a:r>
              <a:rPr lang="en-US" altLang="zh-CN">
                <a:latin typeface="华光魏体_CNKI" panose="02000500000000000000" charset="-122"/>
                <a:ea typeface="华光魏体_CNKI" panose="02000500000000000000" charset="-122"/>
              </a:rPr>
              <a:t>wait</a:t>
            </a:r>
            <a:r>
              <a:rPr lang="zh-CN" altLang="en-US">
                <a:latin typeface="华光魏体_CNKI" panose="02000500000000000000" charset="-122"/>
                <a:ea typeface="华光魏体_CNKI" panose="02000500000000000000" charset="-122"/>
              </a:rPr>
              <a:t>的资源</a:t>
            </a:r>
            <a:r>
              <a:rPr lang="zh-CN" altLang="en-US">
                <a:latin typeface="华光魏体_CNKI" panose="02000500000000000000" charset="-122"/>
                <a:ea typeface="华光魏体_CNKI" panose="02000500000000000000" charset="-122"/>
              </a:rPr>
              <a:t>到了），其</a:t>
            </a:r>
            <a:r>
              <a:rPr lang="zh-CN" altLang="en-US">
                <a:latin typeface="华光魏体_CNKI" panose="02000500000000000000" charset="-122"/>
                <a:ea typeface="华光魏体_CNKI" panose="02000500000000000000" charset="-122"/>
              </a:rPr>
              <a:t>后，保护环境，确认中断源和取消中断信号以及最后的恢复现场，这些都是核心环节，特别是取消中断信号这件事情，更是重中之重，这部分代码的紧急程度很高，而转入中断处理程序这件事情，可以不那么着急，所以现代操作系统将中断的整个过程又分成了两个部分，上半段处理最紧急的，下半段主要是中断处理的过程，可以是一个单独的进程，可以马上处理，也可以等</a:t>
            </a:r>
            <a:r>
              <a:rPr lang="en-US" altLang="zh-CN">
                <a:latin typeface="华光魏体_CNKI" panose="02000500000000000000" charset="-122"/>
                <a:ea typeface="华光魏体_CNKI" panose="02000500000000000000" charset="-122"/>
              </a:rPr>
              <a:t>CPU</a:t>
            </a:r>
            <a:r>
              <a:rPr lang="zh-CN" altLang="en-US">
                <a:latin typeface="华光魏体_CNKI" panose="02000500000000000000" charset="-122"/>
                <a:ea typeface="华光魏体_CNKI" panose="02000500000000000000" charset="-122"/>
              </a:rPr>
              <a:t>调度处理，这部分可以</a:t>
            </a:r>
            <a:r>
              <a:rPr lang="zh-CN" altLang="en-US">
                <a:latin typeface="华光魏体_CNKI" panose="02000500000000000000" charset="-122"/>
                <a:ea typeface="华光魏体_CNKI" panose="02000500000000000000" charset="-122"/>
              </a:rPr>
              <a:t>也交给驱动程序</a:t>
            </a:r>
            <a:r>
              <a:rPr lang="zh-CN" altLang="en-US">
                <a:latin typeface="华光魏体_CNKI" panose="02000500000000000000" charset="-122"/>
                <a:ea typeface="华光魏体_CNKI" panose="02000500000000000000" charset="-122"/>
              </a:rPr>
              <a:t>去做；</a:t>
            </a:r>
            <a:endParaRPr lang="zh-CN" altLang="en-US">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bldLst>
      <p:bldP spid="3" grpId="0" bldLvl="0" animBg="1"/>
      <p:bldP spid="2" grpId="0" bldLvl="0" animBg="1"/>
      <p:bldP spid="11" grpId="0" bldLvl="0" animBg="1"/>
      <p:bldP spid="16" grpId="0" bldLvl="0" animBg="1"/>
      <p:bldP spid="19" grpId="0" bldLvl="0" animBg="1"/>
      <p:bldP spid="20" grpId="0" bldLvl="0" animBg="1"/>
      <p:bldP spid="28"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5077460"/>
          </a:xfrm>
          <a:prstGeom prst="rect">
            <a:avLst/>
          </a:prstGeom>
          <a:noFill/>
        </p:spPr>
        <p:txBody>
          <a:bodyPr wrap="square" rtlCol="0">
            <a:spAutoFit/>
          </a:bodyPr>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6.1 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系统的功能、模型和接口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6.2 </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设备和设备控制器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6.3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中断机构和中断处理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rgbClr val="FF0000"/>
                </a:solidFill>
                <a:latin typeface="Times New Roman" panose="02020603050405020304" charset="0"/>
                <a:ea typeface="华光魏体_CNKI" panose="02000500000000000000" charset="-122"/>
                <a:cs typeface="Times New Roman" panose="02020603050405020304" charset="0"/>
              </a:rPr>
              <a:t>6.4 </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rPr>
              <a:t>设备驱动程序</a:t>
            </a:r>
            <a:endParaRPr lang="zh-CN" altLang="en-US" sz="2400">
              <a:solidFill>
                <a:srgbClr val="FF0000"/>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6.5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与设备无关的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6.6 </a:t>
            </a:r>
            <a:r>
              <a:rPr lang="zh-CN" altLang="en-US" sz="2400">
                <a:latin typeface="Times New Roman" panose="02020603050405020304" charset="0"/>
                <a:ea typeface="华光魏体_CNKI" panose="02000500000000000000" charset="-122"/>
                <a:cs typeface="Times New Roman" panose="02020603050405020304" charset="0"/>
                <a:sym typeface="+mn-ea"/>
              </a:rPr>
              <a:t>用户层的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6.7 </a:t>
            </a:r>
            <a:r>
              <a:rPr lang="zh-CN" altLang="en-US" sz="2400">
                <a:latin typeface="Times New Roman" panose="02020603050405020304" charset="0"/>
                <a:ea typeface="华光魏体_CNKI" panose="02000500000000000000" charset="-122"/>
                <a:cs typeface="Times New Roman" panose="02020603050405020304" charset="0"/>
                <a:sym typeface="+mn-ea"/>
              </a:rPr>
              <a:t>缓冲区管理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6.8 </a:t>
            </a:r>
            <a:r>
              <a:rPr lang="zh-CN" altLang="en-US" sz="2400">
                <a:latin typeface="Times New Roman" panose="02020603050405020304" charset="0"/>
                <a:ea typeface="华光魏体_CNKI" panose="02000500000000000000" charset="-122"/>
                <a:cs typeface="Times New Roman" panose="02020603050405020304" charset="0"/>
                <a:sym typeface="+mn-ea"/>
              </a:rPr>
              <a:t>磁盘存储器的性能和调度</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输入输出</a:t>
            </a:r>
            <a:r>
              <a:rPr lang="zh-CN" altLang="en-US" sz="4400">
                <a:latin typeface="华光魏体_CNKI" panose="02000500000000000000" charset="-122"/>
                <a:ea typeface="华光魏体_CNKI" panose="02000500000000000000" charset="-122"/>
              </a:rPr>
              <a:t>系统</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346315" y="2019300"/>
            <a:ext cx="3947795" cy="398780"/>
          </a:xfrm>
          <a:prstGeom prst="rect">
            <a:avLst/>
          </a:prstGeom>
          <a:noFill/>
          <a:ln w="22225">
            <a:solidFill>
              <a:srgbClr val="00B050"/>
            </a:solidFill>
            <a:prstDash val="sysDash"/>
          </a:ln>
        </p:spPr>
        <p:txBody>
          <a:bodyPr wrap="square" rtlCol="0">
            <a:spAutoFit/>
          </a:bodyPr>
          <a:p>
            <a:pPr algn="ct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系统的基本概念和模型</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18" name="直接箭头连接符 17"/>
          <p:cNvCxnSpPr/>
          <p:nvPr/>
        </p:nvCxnSpPr>
        <p:spPr>
          <a:xfrm>
            <a:off x="654939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446530" y="2577465"/>
            <a:ext cx="4791710" cy="263715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nvCxnSpPr>
        <p:spPr>
          <a:xfrm>
            <a:off x="6549390" y="383222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339965" y="3606800"/>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按照</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系统的模型自底向上的顺序进行</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介绍</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sp>
        <p:nvSpPr>
          <p:cNvPr id="16" name="矩形 15"/>
          <p:cNvSpPr/>
          <p:nvPr/>
        </p:nvSpPr>
        <p:spPr>
          <a:xfrm>
            <a:off x="1446530" y="52952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440180" y="584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412990" y="5009515"/>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在存储系统中的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磁盘缓冲（</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Disk Cache</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对应了内存对</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的</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支持</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1" name="直接箭头连接符 20"/>
          <p:cNvCxnSpPr/>
          <p:nvPr/>
        </p:nvCxnSpPr>
        <p:spPr>
          <a:xfrm>
            <a:off x="6616065" y="5514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412990" y="58413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一个典型的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3" name="直接箭头连接符 22"/>
          <p:cNvCxnSpPr/>
          <p:nvPr/>
        </p:nvCxnSpPr>
        <p:spPr>
          <a:xfrm>
            <a:off x="6622415" y="6022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设备驱动</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中断是</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结束的时用的，驱动则主要是</a:t>
            </a: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启动</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时</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用的</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000">
                <a:solidFill>
                  <a:schemeClr val="tx1"/>
                </a:solidFill>
                <a:effectLst/>
                <a:latin typeface="Times New Roman" panose="02020603050405020304" charset="0"/>
                <a:ea typeface="华光魏体_CNKI" panose="02000500000000000000" charset="-122"/>
                <a:cs typeface="Times New Roman" panose="02020603050405020304" charset="0"/>
                <a:sym typeface="+mn-ea"/>
              </a:rPr>
              <a:t>驱动程序是</a:t>
            </a:r>
            <a:r>
              <a:rPr lang="en-US" altLang="zh-CN" sz="2000">
                <a:solidFill>
                  <a:schemeClr val="tx1"/>
                </a:solidFill>
                <a:effectLst/>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chemeClr val="tx1"/>
                </a:solidFill>
                <a:effectLst/>
                <a:latin typeface="Times New Roman" panose="02020603050405020304" charset="0"/>
                <a:ea typeface="华光魏体_CNKI" panose="02000500000000000000" charset="-122"/>
                <a:cs typeface="Times New Roman" panose="02020603050405020304" charset="0"/>
                <a:sym typeface="+mn-ea"/>
              </a:rPr>
              <a:t>系统的高层和设备控制器之间的通信程序，其需要接收抽象的</a:t>
            </a:r>
            <a:r>
              <a:rPr lang="en-US" altLang="zh-CN" sz="2000">
                <a:solidFill>
                  <a:schemeClr val="tx1"/>
                </a:solidFill>
                <a:effectLst/>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chemeClr val="tx1"/>
                </a:solidFill>
                <a:effectLst/>
                <a:latin typeface="Times New Roman" panose="02020603050405020304" charset="0"/>
                <a:ea typeface="华光魏体_CNKI" panose="02000500000000000000" charset="-122"/>
                <a:cs typeface="Times New Roman" panose="02020603050405020304" charset="0"/>
                <a:sym typeface="+mn-ea"/>
              </a:rPr>
              <a:t>指令，例如</a:t>
            </a:r>
            <a:r>
              <a:rPr lang="en-US" altLang="zh-CN" sz="2000">
                <a:solidFill>
                  <a:schemeClr val="tx1"/>
                </a:solidFill>
                <a:effectLst/>
                <a:latin typeface="Times New Roman" panose="02020603050405020304" charset="0"/>
                <a:ea typeface="华光魏体_CNKI" panose="02000500000000000000" charset="-122"/>
                <a:cs typeface="Times New Roman" panose="02020603050405020304" charset="0"/>
                <a:sym typeface="+mn-ea"/>
              </a:rPr>
              <a:t> read </a:t>
            </a:r>
            <a:r>
              <a:rPr lang="zh-CN" altLang="en-US" sz="2000">
                <a:solidFill>
                  <a:schemeClr val="tx1"/>
                </a:solidFill>
                <a:effectLst/>
                <a:latin typeface="Times New Roman" panose="02020603050405020304" charset="0"/>
                <a:ea typeface="华光魏体_CNKI" panose="02000500000000000000" charset="-122"/>
                <a:cs typeface="Times New Roman" panose="02020603050405020304" charset="0"/>
                <a:sym typeface="+mn-ea"/>
              </a:rPr>
              <a:t>或者</a:t>
            </a:r>
            <a:r>
              <a:rPr lang="en-US" altLang="zh-CN" sz="2000">
                <a:solidFill>
                  <a:schemeClr val="tx1"/>
                </a:solidFill>
                <a:effectLst/>
                <a:latin typeface="Times New Roman" panose="02020603050405020304" charset="0"/>
                <a:ea typeface="华光魏体_CNKI" panose="02000500000000000000" charset="-122"/>
                <a:cs typeface="Times New Roman" panose="02020603050405020304" charset="0"/>
                <a:sym typeface="+mn-ea"/>
              </a:rPr>
              <a:t> write</a:t>
            </a:r>
            <a:r>
              <a:rPr lang="zh-CN" altLang="en-US" sz="2000">
                <a:solidFill>
                  <a:schemeClr val="tx1"/>
                </a:solidFill>
                <a:effectLst/>
                <a:latin typeface="Times New Roman" panose="02020603050405020304" charset="0"/>
                <a:ea typeface="华光魏体_CNKI" panose="02000500000000000000" charset="-122"/>
                <a:cs typeface="Times New Roman" panose="02020603050405020304" charset="0"/>
                <a:sym typeface="+mn-ea"/>
              </a:rPr>
              <a:t>，然后将其转换为适合该硬件的具体指令和参数，发送给设备控制器；</a:t>
            </a:r>
            <a:endParaRPr lang="zh-CN" altLang="en-US" sz="2000">
              <a:solidFill>
                <a:schemeClr val="tx1"/>
              </a:solidFill>
              <a:effectLst/>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000">
                <a:solidFill>
                  <a:schemeClr val="tx1"/>
                </a:solidFill>
                <a:effectLst/>
                <a:latin typeface="Times New Roman" panose="02020603050405020304" charset="0"/>
                <a:ea typeface="华光魏体_CNKI" panose="02000500000000000000" charset="-122"/>
                <a:cs typeface="Times New Roman" panose="02020603050405020304" charset="0"/>
                <a:sym typeface="+mn-ea"/>
              </a:rPr>
              <a:t>驱动和硬件密切相关，都是有设备开发商提供，每次增加硬件，都需要在操作系统中添加相应的驱动程序；</a:t>
            </a:r>
            <a:endParaRPr lang="zh-CN" altLang="en-US" sz="2000">
              <a:solidFill>
                <a:schemeClr val="tx1"/>
              </a:solidFill>
              <a:effectLst/>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endParaRPr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设备驱动程序的</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功能</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中断是</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结束的时用的，驱动则主要是</a:t>
            </a: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启动</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时</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用的</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驱动程序是</a:t>
            </a:r>
            <a:r>
              <a:rPr lang="en-US" altLang="zh-CN"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系统的高层和设备控制器之间的通信程序，其需要接收抽象的</a:t>
            </a:r>
            <a:r>
              <a:rPr lang="en-US" altLang="zh-CN"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指令，例如</a:t>
            </a:r>
            <a:r>
              <a:rPr lang="en-US" altLang="zh-CN"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 read </a:t>
            </a:r>
            <a:r>
              <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或者</a:t>
            </a:r>
            <a:r>
              <a:rPr lang="en-US" altLang="zh-CN"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 write</a:t>
            </a:r>
            <a:r>
              <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，然后将其转换为适合该硬件的具体指令和参数；</a:t>
            </a:r>
            <a:endPar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检查用户</a:t>
            </a:r>
            <a:r>
              <a:rPr lang="en-US" altLang="zh-CN"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的合法型，了解</a:t>
            </a:r>
            <a:r>
              <a:rPr lang="en-US" altLang="zh-CN"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设备的状态，设置设备的工作方式；</a:t>
            </a:r>
            <a:endPar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发出</a:t>
            </a:r>
            <a:r>
              <a:rPr lang="en-US" altLang="zh-CN"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命令，如果设备空，则启动设备，如果忙则阻塞，挂在该设备的等待队列上；</a:t>
            </a:r>
            <a:endPar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p"/>
            </a:pPr>
            <a:r>
              <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rPr>
              <a:t>响应中断并转入中断处理程序；</a:t>
            </a:r>
            <a:endParaRPr lang="zh-CN" altLang="en-US" sz="2000">
              <a:solidFill>
                <a:srgbClr val="7030A0"/>
              </a:solidFill>
              <a:effectLst/>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endParaRPr lang="zh-CN" altLang="en-US">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endParaRPr lang="zh-CN" altLang="en-US"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6.1.2</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软件的层次</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graphicFrame>
        <p:nvGraphicFramePr>
          <p:cNvPr id="18" name="图示 17"/>
          <p:cNvGraphicFramePr/>
          <p:nvPr/>
        </p:nvGraphicFramePr>
        <p:xfrm>
          <a:off x="2213047" y="2594787"/>
          <a:ext cx="3689498"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9" name="直接箭头连接符 18"/>
          <p:cNvCxnSpPr/>
          <p:nvPr/>
        </p:nvCxnSpPr>
        <p:spPr>
          <a:xfrm>
            <a:off x="1925969" y="2712926"/>
            <a:ext cx="0" cy="382772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267597" y="2712926"/>
            <a:ext cx="0" cy="394586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418182" y="2792671"/>
            <a:ext cx="3738880" cy="368300"/>
          </a:xfrm>
          <a:prstGeom prst="rect">
            <a:avLst/>
          </a:prstGeom>
          <a:noFill/>
        </p:spPr>
        <p:txBody>
          <a:bodyPr wrap="none" rtlCol="0">
            <a:spAutoFit/>
          </a:bodyPr>
          <a:lstStyle/>
          <a:p>
            <a:r>
              <a:rPr lang="zh-CN" altLang="en-US" dirty="0">
                <a:latin typeface="华光魏体_CNKI" panose="02000500000000000000" charset="-122"/>
                <a:ea typeface="华光魏体_CNKI" panose="02000500000000000000" charset="-122"/>
                <a:cs typeface="华光魏体_CNKI" panose="02000500000000000000" charset="-122"/>
              </a:rPr>
              <a:t>产生</a:t>
            </a:r>
            <a:r>
              <a:rPr lang="en-US" altLang="zh-CN" dirty="0">
                <a:latin typeface="华光魏体_CNKI" panose="02000500000000000000" charset="-122"/>
                <a:ea typeface="华光魏体_CNKI" panose="02000500000000000000" charset="-122"/>
                <a:cs typeface="华光魏体_CNKI" panose="02000500000000000000" charset="-122"/>
              </a:rPr>
              <a:t>I/O</a:t>
            </a:r>
            <a:r>
              <a:rPr lang="zh-CN" altLang="en-US" dirty="0">
                <a:latin typeface="华光魏体_CNKI" panose="02000500000000000000" charset="-122"/>
                <a:ea typeface="华光魏体_CNKI" panose="02000500000000000000" charset="-122"/>
                <a:cs typeface="华光魏体_CNKI" panose="02000500000000000000" charset="-122"/>
              </a:rPr>
              <a:t>请求、格式化</a:t>
            </a:r>
            <a:r>
              <a:rPr lang="en-US" altLang="zh-CN" dirty="0">
                <a:latin typeface="华光魏体_CNKI" panose="02000500000000000000" charset="-122"/>
                <a:ea typeface="华光魏体_CNKI" panose="02000500000000000000" charset="-122"/>
                <a:cs typeface="华光魏体_CNKI" panose="02000500000000000000" charset="-122"/>
              </a:rPr>
              <a:t>I/O</a:t>
            </a:r>
            <a:r>
              <a:rPr lang="zh-CN" altLang="en-US" dirty="0">
                <a:latin typeface="华光魏体_CNKI" panose="02000500000000000000" charset="-122"/>
                <a:ea typeface="华光魏体_CNKI" panose="02000500000000000000" charset="-122"/>
                <a:cs typeface="华光魏体_CNKI" panose="02000500000000000000" charset="-122"/>
              </a:rPr>
              <a:t>、</a:t>
            </a:r>
            <a:r>
              <a:rPr lang="en-US" altLang="zh-CN" dirty="0">
                <a:latin typeface="华光魏体_CNKI" panose="02000500000000000000" charset="-122"/>
                <a:ea typeface="华光魏体_CNKI" panose="02000500000000000000" charset="-122"/>
                <a:cs typeface="华光魏体_CNKI" panose="02000500000000000000" charset="-122"/>
              </a:rPr>
              <a:t>Spooling</a:t>
            </a:r>
            <a:endParaRPr lang="zh-CN" altLang="en-US" dirty="0">
              <a:latin typeface="华光魏体_CNKI" panose="02000500000000000000" charset="-122"/>
              <a:ea typeface="华光魏体_CNKI" panose="02000500000000000000" charset="-122"/>
              <a:cs typeface="华光魏体_CNKI" panose="02000500000000000000" charset="-122"/>
            </a:endParaRPr>
          </a:p>
        </p:txBody>
      </p:sp>
      <p:sp>
        <p:nvSpPr>
          <p:cNvPr id="22" name="文本框 21"/>
          <p:cNvSpPr txBox="1"/>
          <p:nvPr/>
        </p:nvSpPr>
        <p:spPr>
          <a:xfrm>
            <a:off x="6418182" y="3515686"/>
            <a:ext cx="3383280" cy="368300"/>
          </a:xfrm>
          <a:prstGeom prst="rect">
            <a:avLst/>
          </a:prstGeom>
          <a:noFill/>
        </p:spPr>
        <p:txBody>
          <a:bodyPr wrap="none" rtlCol="0">
            <a:spAutoFit/>
          </a:bodyPr>
          <a:lstStyle/>
          <a:p>
            <a:r>
              <a:rPr lang="zh-CN" altLang="en-US" dirty="0">
                <a:latin typeface="华光魏体_CNKI" panose="02000500000000000000" charset="-122"/>
                <a:ea typeface="华光魏体_CNKI" panose="02000500000000000000" charset="-122"/>
              </a:rPr>
              <a:t>映射、保护、分块、缓冲、分配</a:t>
            </a:r>
            <a:endParaRPr lang="zh-CN" altLang="en-US" dirty="0">
              <a:latin typeface="华光魏体_CNKI" panose="02000500000000000000" charset="-122"/>
              <a:ea typeface="华光魏体_CNKI" panose="02000500000000000000" charset="-122"/>
            </a:endParaRPr>
          </a:p>
        </p:txBody>
      </p:sp>
      <p:sp>
        <p:nvSpPr>
          <p:cNvPr id="23" name="文本框 22"/>
          <p:cNvSpPr txBox="1"/>
          <p:nvPr/>
        </p:nvSpPr>
        <p:spPr>
          <a:xfrm>
            <a:off x="6418182" y="4442120"/>
            <a:ext cx="2926080" cy="368300"/>
          </a:xfrm>
          <a:prstGeom prst="rect">
            <a:avLst/>
          </a:prstGeom>
          <a:noFill/>
        </p:spPr>
        <p:txBody>
          <a:bodyPr wrap="none" rtlCol="0">
            <a:spAutoFit/>
          </a:bodyPr>
          <a:lstStyle/>
          <a:p>
            <a:r>
              <a:rPr lang="zh-CN" altLang="en-US" dirty="0">
                <a:latin typeface="华光魏体_CNKI" panose="02000500000000000000" charset="-122"/>
                <a:ea typeface="华光魏体_CNKI" panose="02000500000000000000" charset="-122"/>
              </a:rPr>
              <a:t>设置设备寄存器；检查状态</a:t>
            </a:r>
            <a:endParaRPr lang="zh-CN" altLang="en-US" dirty="0">
              <a:latin typeface="华光魏体_CNKI" panose="02000500000000000000" charset="-122"/>
              <a:ea typeface="华光魏体_CNKI" panose="02000500000000000000" charset="-122"/>
            </a:endParaRPr>
          </a:p>
        </p:txBody>
      </p:sp>
      <p:sp>
        <p:nvSpPr>
          <p:cNvPr id="24" name="文本框 23"/>
          <p:cNvSpPr txBox="1"/>
          <p:nvPr/>
        </p:nvSpPr>
        <p:spPr>
          <a:xfrm>
            <a:off x="6418182" y="6171315"/>
            <a:ext cx="1414780" cy="368300"/>
          </a:xfrm>
          <a:prstGeom prst="rect">
            <a:avLst/>
          </a:prstGeom>
          <a:noFill/>
        </p:spPr>
        <p:txBody>
          <a:bodyPr wrap="none" rtlCol="0">
            <a:spAutoFit/>
          </a:bodyPr>
          <a:lstStyle/>
          <a:p>
            <a:r>
              <a:rPr lang="zh-CN" altLang="en-US" dirty="0">
                <a:latin typeface="华光魏体_CNKI" panose="02000500000000000000" charset="-122"/>
                <a:ea typeface="华光魏体_CNKI" panose="02000500000000000000" charset="-122"/>
                <a:cs typeface="华光魏体_CNKI" panose="02000500000000000000" charset="-122"/>
              </a:rPr>
              <a:t>执行</a:t>
            </a:r>
            <a:r>
              <a:rPr lang="en-US" altLang="zh-CN" dirty="0">
                <a:latin typeface="华光魏体_CNKI" panose="02000500000000000000" charset="-122"/>
                <a:ea typeface="华光魏体_CNKI" panose="02000500000000000000" charset="-122"/>
                <a:cs typeface="华光魏体_CNKI" panose="02000500000000000000" charset="-122"/>
              </a:rPr>
              <a:t>I/O</a:t>
            </a:r>
            <a:r>
              <a:rPr lang="zh-CN" altLang="en-US" dirty="0">
                <a:latin typeface="华光魏体_CNKI" panose="02000500000000000000" charset="-122"/>
                <a:ea typeface="华光魏体_CNKI" panose="02000500000000000000" charset="-122"/>
                <a:cs typeface="华光魏体_CNKI" panose="02000500000000000000" charset="-122"/>
              </a:rPr>
              <a:t>操作</a:t>
            </a:r>
            <a:endParaRPr lang="zh-CN" altLang="en-US" dirty="0">
              <a:latin typeface="华光魏体_CNKI" panose="02000500000000000000" charset="-122"/>
              <a:ea typeface="华光魏体_CNKI" panose="02000500000000000000" charset="-122"/>
              <a:cs typeface="华光魏体_CNKI" panose="02000500000000000000" charset="-122"/>
            </a:endParaRPr>
          </a:p>
        </p:txBody>
      </p:sp>
    </p:spTree>
    <p:custDataLst>
      <p:tags r:id="rId6"/>
    </p:custDataLst>
  </p:cSld>
  <p:clrMapOvr>
    <a:masterClrMapping/>
  </p:clrMapOvr>
  <p:timing>
    <p:tnLst>
      <p:par>
        <p:cTn id="1" dur="indefinite" restart="never" nodeType="tmRoot"/>
      </p:par>
    </p:tnLst>
    <p:bldLst>
      <p:bldGraphic spid="18" grpId="0">
        <p:bldSub>
          <a:bldDgm rev="1" bld="one"/>
        </p:bldSub>
      </p:bldGraphic>
      <p:bldP spid="21" grpId="0"/>
      <p:bldP spid="22" grpId="0"/>
      <p:bldP spid="23" grpId="0"/>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设备驱动程序和一般应用</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系统程序的</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不同</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ü"/>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仅转换</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相关操作；</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ü"/>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和硬件紧密关联，同类终端可以共享一个</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驱动；</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ü"/>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驱动程序与</a:t>
            </a: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采用的控制方式相关，一般为中断驱动或者</a:t>
            </a:r>
            <a:r>
              <a:rPr lang="en-US" altLang="zh-CN" sz="2000">
                <a:latin typeface="Times New Roman" panose="02020603050405020304" charset="0"/>
                <a:ea typeface="华光魏体_CNKI" panose="02000500000000000000" charset="-122"/>
                <a:cs typeface="Times New Roman" panose="02020603050405020304" charset="0"/>
                <a:sym typeface="+mn-ea"/>
              </a:rPr>
              <a:t>DMA</a:t>
            </a:r>
            <a:r>
              <a:rPr lang="zh-CN" altLang="en-US" sz="2000">
                <a:latin typeface="Times New Roman" panose="02020603050405020304" charset="0"/>
                <a:ea typeface="华光魏体_CNKI" panose="02000500000000000000" charset="-122"/>
                <a:cs typeface="Times New Roman" panose="02020603050405020304" charset="0"/>
                <a:sym typeface="+mn-ea"/>
              </a:rPr>
              <a:t>方式；</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ü"/>
            </a:pPr>
            <a:r>
              <a:rPr lang="zh-CN" altLang="en-US" sz="2000">
                <a:latin typeface="Times New Roman" panose="02020603050405020304" charset="0"/>
                <a:ea typeface="华光魏体_CNKI" panose="02000500000000000000" charset="-122"/>
                <a:cs typeface="Times New Roman" panose="02020603050405020304" charset="0"/>
                <a:sym typeface="+mn-ea"/>
              </a:rPr>
              <a:t>和硬件紧密相关，因此一部分是汇编语言，固化在</a:t>
            </a:r>
            <a:r>
              <a:rPr lang="en-US" altLang="zh-CN" sz="2000">
                <a:latin typeface="Times New Roman" panose="02020603050405020304" charset="0"/>
                <a:ea typeface="华光魏体_CNKI" panose="02000500000000000000" charset="-122"/>
                <a:cs typeface="Times New Roman" panose="02020603050405020304" charset="0"/>
                <a:sym typeface="+mn-ea"/>
              </a:rPr>
              <a:t>ROM</a:t>
            </a:r>
            <a:r>
              <a:rPr lang="zh-CN" altLang="en-US" sz="2000">
                <a:latin typeface="Times New Roman" panose="02020603050405020304" charset="0"/>
                <a:ea typeface="华光魏体_CNKI" panose="02000500000000000000" charset="-122"/>
                <a:cs typeface="Times New Roman" panose="02020603050405020304" charset="0"/>
                <a:sym typeface="+mn-ea"/>
              </a:rPr>
              <a:t>中</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marL="342900" indent="-342900">
              <a:lnSpc>
                <a:spcPct val="150000"/>
              </a:lnSpc>
              <a:buFont typeface="Wingdings" panose="05000000000000000000" charset="0"/>
              <a:buChar char="ü"/>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允许可重入，正在允许的驱动程序常会在一次调用完成前再次被调用</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设备驱动程序的处理过程</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①将抽象要求转换为具体要求，以磁盘为例，将逻辑地址转换为盘号、磁道号和扇区号；</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②对服务请求进行校验。检查用户请求的合理性，例如，从打印机读入数据是不合理</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的；</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③检查设备的状态，启动</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设备前，该设备应该是就绪状态，需要检查设备控制器的状态寄存器的，如果不是，则阻塞进程到该设备的等待队列</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上；</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④传送参数（命令外的其他</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约束）；</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⑤启动</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设备，传送</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指令；</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⑥将自己阻塞，等待设备</a:t>
            </a:r>
            <a:r>
              <a:rPr lang="en-US" altLang="zh-CN" sz="20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结束后的中断信号再被</a:t>
            </a:r>
            <a:r>
              <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rPr>
              <a:t>唤醒；</a:t>
            </a:r>
            <a:endParaRPr lang="zh-CN" altLang="en-US" sz="2000">
              <a:solidFill>
                <a:schemeClr val="tx1"/>
              </a:solidFill>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11" name="内容占位符 3"/>
          <p:cNvGraphicFramePr/>
          <p:nvPr/>
        </p:nvGraphicFramePr>
        <p:xfrm>
          <a:off x="1926764" y="2492874"/>
          <a:ext cx="7970982" cy="438037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par>
    </p:tnLst>
    <p:bldLst>
      <p:bldGraphic spid="11"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11" name="内容占位符 3"/>
          <p:cNvGraphicFramePr/>
          <p:nvPr/>
        </p:nvGraphicFramePr>
        <p:xfrm>
          <a:off x="1926764" y="2492874"/>
          <a:ext cx="7970982" cy="438037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1850390" y="6250940"/>
            <a:ext cx="9240520" cy="398780"/>
          </a:xfrm>
          <a:prstGeom prst="rect">
            <a:avLst/>
          </a:prstGeom>
          <a:noFill/>
        </p:spPr>
        <p:txBody>
          <a:bodyPr wrap="square" rtlCol="0">
            <a:spAutoFit/>
          </a:bodyPr>
          <a:p>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rPr>
              <a:t>宗旨：尽量减少</a:t>
            </a:r>
            <a:r>
              <a:rPr lang="en-US" altLang="zh-CN" sz="2000">
                <a:solidFill>
                  <a:srgbClr val="FF0000"/>
                </a:solidFill>
                <a:latin typeface="华光魏体_CNKI" panose="02000500000000000000" charset="-122"/>
                <a:ea typeface="华光魏体_CNKI" panose="02000500000000000000" charset="-122"/>
                <a:cs typeface="华光魏体_CNKI" panose="02000500000000000000" charset="-122"/>
              </a:rPr>
              <a:t>CPU</a:t>
            </a: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rPr>
              <a:t>对</a:t>
            </a:r>
            <a:r>
              <a:rPr lang="en-US" altLang="zh-CN" sz="2000">
                <a:solidFill>
                  <a:srgbClr val="FF0000"/>
                </a:solidFill>
                <a:latin typeface="华光魏体_CNKI" panose="02000500000000000000" charset="-122"/>
                <a:ea typeface="华光魏体_CNKI" panose="02000500000000000000" charset="-122"/>
                <a:cs typeface="华光魏体_CNKI" panose="02000500000000000000" charset="-122"/>
              </a:rPr>
              <a:t>I/O</a:t>
            </a: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rPr>
              <a:t>控制的干预，把主机从繁杂的</a:t>
            </a:r>
            <a:r>
              <a:rPr lang="en-US" altLang="zh-CN" sz="2000">
                <a:solidFill>
                  <a:srgbClr val="FF0000"/>
                </a:solidFill>
                <a:latin typeface="华光魏体_CNKI" panose="02000500000000000000" charset="-122"/>
                <a:ea typeface="华光魏体_CNKI" panose="02000500000000000000" charset="-122"/>
                <a:cs typeface="华光魏体_CNKI" panose="02000500000000000000" charset="-122"/>
              </a:rPr>
              <a:t>I/O</a:t>
            </a: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rPr>
              <a:t>控制中解脱出来</a:t>
            </a:r>
            <a:endPar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endParaRPr>
          </a:p>
        </p:txBody>
      </p:sp>
    </p:spTree>
    <p:custDataLst>
      <p:tags r:id="rId6"/>
    </p:custDataLst>
  </p:cSld>
  <p:clrMapOvr>
    <a:masterClrMapping/>
  </p:clrMapOvr>
  <p:timing>
    <p:tnLst>
      <p:par>
        <p:cTn id="1" dur="indefinite" restart="never" nodeType="tmRoot"/>
      </p:par>
    </p:tnLst>
    <p:bldLst>
      <p:bldGraphic spid="11" grpId="0">
        <p:bldSub>
          <a:bldDgm bld="one"/>
        </p:bldSub>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713232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方式一：使用轮询的可编程</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AutoNum type="arabicPeriod"/>
            </a:pPr>
            <a:r>
              <a:rPr kumimoji="1" lang="en-US" b="1" dirty="0">
                <a:latin typeface="华光魏体_CNKI" panose="02000500000000000000" charset="-122"/>
                <a:ea typeface="华光魏体_CNKI" panose="02000500000000000000" charset="-122"/>
                <a:cs typeface="华光魏体_CNKI" panose="02000500000000000000" charset="-122"/>
                <a:sym typeface="+mn-ea"/>
              </a:rPr>
              <a:t>CPU</a:t>
            </a:r>
            <a:r>
              <a:rPr kumimoji="1" lang="zh-CN" b="1" dirty="0">
                <a:latin typeface="华光魏体_CNKI" panose="02000500000000000000" charset="-122"/>
                <a:ea typeface="华光魏体_CNKI" panose="02000500000000000000" charset="-122"/>
                <a:cs typeface="华光魏体_CNKI" panose="02000500000000000000" charset="-122"/>
                <a:sym typeface="+mn-ea"/>
              </a:rPr>
              <a:t>发出一条</a:t>
            </a:r>
            <a:r>
              <a:rPr kumimoji="1" lang="en-US" b="1" dirty="0">
                <a:latin typeface="华光魏体_CNKI" panose="02000500000000000000" charset="-122"/>
                <a:ea typeface="华光魏体_CNKI" panose="02000500000000000000" charset="-122"/>
                <a:cs typeface="华光魏体_CNKI" panose="02000500000000000000" charset="-122"/>
                <a:sym typeface="+mn-ea"/>
              </a:rPr>
              <a:t>I/O</a:t>
            </a:r>
            <a:r>
              <a:rPr kumimoji="1" lang="zh-CN" b="1" dirty="0">
                <a:latin typeface="华光魏体_CNKI" panose="02000500000000000000" charset="-122"/>
                <a:ea typeface="华光魏体_CNKI" panose="02000500000000000000" charset="-122"/>
                <a:cs typeface="华光魏体_CNKI" panose="02000500000000000000" charset="-122"/>
                <a:sym typeface="+mn-ea"/>
              </a:rPr>
              <a:t>指令启动输入设备输入数据时，要同时令状态寄存器中的忙</a:t>
            </a:r>
            <a:r>
              <a:rPr kumimoji="1" lang="en-US" b="1" dirty="0">
                <a:latin typeface="华光魏体_CNKI" panose="02000500000000000000" charset="-122"/>
                <a:ea typeface="华光魏体_CNKI" panose="02000500000000000000" charset="-122"/>
                <a:cs typeface="华光魏体_CNKI" panose="02000500000000000000" charset="-122"/>
                <a:sym typeface="+mn-ea"/>
              </a:rPr>
              <a:t>/</a:t>
            </a:r>
            <a:r>
              <a:rPr kumimoji="1" lang="zh-CN" b="1" dirty="0">
                <a:latin typeface="华光魏体_CNKI" panose="02000500000000000000" charset="-122"/>
                <a:ea typeface="华光魏体_CNKI" panose="02000500000000000000" charset="-122"/>
                <a:cs typeface="华光魏体_CNKI" panose="02000500000000000000" charset="-122"/>
                <a:sym typeface="+mn-ea"/>
              </a:rPr>
              <a:t>闲标志</a:t>
            </a:r>
            <a:r>
              <a:rPr kumimoji="1" lang="en-US" b="1" dirty="0">
                <a:latin typeface="华光魏体_CNKI" panose="02000500000000000000" charset="-122"/>
                <a:ea typeface="华光魏体_CNKI" panose="02000500000000000000" charset="-122"/>
                <a:cs typeface="华光魏体_CNKI" panose="02000500000000000000" charset="-122"/>
                <a:sym typeface="+mn-ea"/>
              </a:rPr>
              <a:t>busy</a:t>
            </a:r>
            <a:r>
              <a:rPr kumimoji="1" lang="zh-CN" b="1" dirty="0">
                <a:latin typeface="华光魏体_CNKI" panose="02000500000000000000" charset="-122"/>
                <a:ea typeface="华光魏体_CNKI" panose="02000500000000000000" charset="-122"/>
                <a:cs typeface="华光魏体_CNKI" panose="02000500000000000000" charset="-122"/>
                <a:sym typeface="+mn-ea"/>
              </a:rPr>
              <a:t>置</a:t>
            </a:r>
            <a:r>
              <a:rPr kumimoji="1" lang="en-US" b="1" dirty="0">
                <a:latin typeface="华光魏体_CNKI" panose="02000500000000000000" charset="-122"/>
                <a:ea typeface="华光魏体_CNKI" panose="02000500000000000000" charset="-122"/>
                <a:cs typeface="华光魏体_CNKI" panose="02000500000000000000" charset="-122"/>
                <a:sym typeface="+mn-ea"/>
              </a:rPr>
              <a:t>1</a:t>
            </a:r>
            <a:r>
              <a:rPr kumimoji="1" lang="zh-CN" b="1" dirty="0">
                <a:latin typeface="华光魏体_CNKI" panose="02000500000000000000" charset="-122"/>
                <a:ea typeface="华光魏体_CNKI" panose="02000500000000000000" charset="-122"/>
                <a:cs typeface="华光魏体_CNKI" panose="02000500000000000000" charset="-122"/>
                <a:sym typeface="+mn-ea"/>
              </a:rPr>
              <a:t>，并循环检查</a:t>
            </a:r>
            <a:r>
              <a:rPr kumimoji="1" lang="en-US" b="1" dirty="0">
                <a:latin typeface="华光魏体_CNKI" panose="02000500000000000000" charset="-122"/>
                <a:ea typeface="华光魏体_CNKI" panose="02000500000000000000" charset="-122"/>
                <a:cs typeface="华光魏体_CNKI" panose="02000500000000000000" charset="-122"/>
                <a:sym typeface="+mn-ea"/>
              </a:rPr>
              <a:t>busy</a:t>
            </a:r>
            <a:r>
              <a:rPr kumimoji="1" lang="zh-CN" b="1" dirty="0">
                <a:latin typeface="华光魏体_CNKI" panose="02000500000000000000" charset="-122"/>
                <a:ea typeface="华光魏体_CNKI" panose="02000500000000000000" charset="-122"/>
                <a:cs typeface="华光魏体_CNKI" panose="02000500000000000000" charset="-122"/>
                <a:sym typeface="+mn-ea"/>
              </a:rPr>
              <a:t>的值。</a:t>
            </a:r>
            <a:endParaRPr kumimoji="1" lang="zh-CN" b="1"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AutoNum type="arabicPeriod"/>
            </a:pPr>
            <a:r>
              <a:rPr kumimoji="1" lang="zh-CN" b="1" dirty="0">
                <a:latin typeface="华光魏体_CNKI" panose="02000500000000000000" charset="-122"/>
                <a:ea typeface="华光魏体_CNKI" panose="02000500000000000000" charset="-122"/>
                <a:cs typeface="华光魏体_CNKI" panose="02000500000000000000" charset="-122"/>
                <a:sym typeface="+mn-ea"/>
              </a:rPr>
              <a:t>当busy=1时，表示尚未完成一个字(符)的输入，此时CPU应继续对bus</a:t>
            </a:r>
            <a:r>
              <a:rPr kumimoji="1" lang="en-US" altLang="zh-CN" b="1" dirty="0">
                <a:latin typeface="华光魏体_CNKI" panose="02000500000000000000" charset="-122"/>
                <a:ea typeface="华光魏体_CNKI" panose="02000500000000000000" charset="-122"/>
                <a:cs typeface="华光魏体_CNKI" panose="02000500000000000000" charset="-122"/>
                <a:sym typeface="+mn-ea"/>
              </a:rPr>
              <a:t>y</a:t>
            </a:r>
            <a:r>
              <a:rPr kumimoji="1" lang="zh-CN" altLang="en-US" b="1" dirty="0">
                <a:latin typeface="华光魏体_CNKI" panose="02000500000000000000" charset="-122"/>
                <a:ea typeface="华光魏体_CNKI" panose="02000500000000000000" charset="-122"/>
                <a:cs typeface="华光魏体_CNKI" panose="02000500000000000000" charset="-122"/>
                <a:sym typeface="+mn-ea"/>
              </a:rPr>
              <a:t>进行检查，</a:t>
            </a:r>
            <a:r>
              <a:rPr kumimoji="1" lang="zh-CN" b="1">
                <a:latin typeface="华光魏体_CNKI" panose="02000500000000000000" charset="-122"/>
                <a:ea typeface="华光魏体_CNKI" panose="02000500000000000000" charset="-122"/>
                <a:cs typeface="华光魏体_CNKI" panose="02000500000000000000" charset="-122"/>
                <a:sym typeface="+mn-ea"/>
              </a:rPr>
              <a:t>检查，直至</a:t>
            </a:r>
            <a:r>
              <a:rPr kumimoji="1" lang="en-US" b="1">
                <a:latin typeface="华光魏体_CNKI" panose="02000500000000000000" charset="-122"/>
                <a:ea typeface="华光魏体_CNKI" panose="02000500000000000000" charset="-122"/>
                <a:cs typeface="华光魏体_CNKI" panose="02000500000000000000" charset="-122"/>
                <a:sym typeface="+mn-ea"/>
              </a:rPr>
              <a:t>busy=0</a:t>
            </a:r>
            <a:r>
              <a:rPr kumimoji="1" lang="zh-CN" b="1">
                <a:latin typeface="华光魏体_CNKI" panose="02000500000000000000" charset="-122"/>
                <a:ea typeface="华光魏体_CNKI" panose="02000500000000000000" charset="-122"/>
                <a:cs typeface="华光魏体_CNKI" panose="02000500000000000000" charset="-122"/>
                <a:sym typeface="+mn-ea"/>
              </a:rPr>
              <a:t>，表明已完成数据的输入。</a:t>
            </a:r>
            <a:endParaRPr kumimoji="1" lang="zh-CN" b="1">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AutoNum type="arabicPeriod"/>
            </a:pPr>
            <a:r>
              <a:rPr kumimoji="1" lang="zh-CN" b="1">
                <a:latin typeface="华光魏体_CNKI" panose="02000500000000000000" charset="-122"/>
                <a:ea typeface="华光魏体_CNKI" panose="02000500000000000000" charset="-122"/>
                <a:cs typeface="华光魏体_CNKI" panose="02000500000000000000" charset="-122"/>
                <a:sym typeface="+mn-ea"/>
              </a:rPr>
              <a:t>于是，</a:t>
            </a:r>
            <a:r>
              <a:rPr kumimoji="1" lang="en-US" b="1">
                <a:latin typeface="华光魏体_CNKI" panose="02000500000000000000" charset="-122"/>
                <a:ea typeface="华光魏体_CNKI" panose="02000500000000000000" charset="-122"/>
                <a:cs typeface="华光魏体_CNKI" panose="02000500000000000000" charset="-122"/>
                <a:sym typeface="+mn-ea"/>
              </a:rPr>
              <a:t>CPU</a:t>
            </a:r>
            <a:r>
              <a:rPr kumimoji="1" lang="zh-CN" b="1">
                <a:latin typeface="华光魏体_CNKI" panose="02000500000000000000" charset="-122"/>
                <a:ea typeface="华光魏体_CNKI" panose="02000500000000000000" charset="-122"/>
                <a:cs typeface="华光魏体_CNKI" panose="02000500000000000000" charset="-122"/>
                <a:sym typeface="+mn-ea"/>
              </a:rPr>
              <a:t>将数据寄存器中的数据取出，送入内存中，这样便完成了一个字</a:t>
            </a:r>
            <a:r>
              <a:rPr kumimoji="1" lang="en-US" b="1">
                <a:latin typeface="华光魏体_CNKI" panose="02000500000000000000" charset="-122"/>
                <a:ea typeface="华光魏体_CNKI" panose="02000500000000000000" charset="-122"/>
                <a:cs typeface="华光魏体_CNKI" panose="02000500000000000000" charset="-122"/>
                <a:sym typeface="+mn-ea"/>
              </a:rPr>
              <a:t>(</a:t>
            </a:r>
            <a:r>
              <a:rPr kumimoji="1" lang="zh-CN" b="1">
                <a:latin typeface="华光魏体_CNKI" panose="02000500000000000000" charset="-122"/>
                <a:ea typeface="华光魏体_CNKI" panose="02000500000000000000" charset="-122"/>
                <a:cs typeface="华光魏体_CNKI" panose="02000500000000000000" charset="-122"/>
                <a:sym typeface="+mn-ea"/>
              </a:rPr>
              <a:t>符</a:t>
            </a:r>
            <a:r>
              <a:rPr kumimoji="1" lang="en-US" b="1">
                <a:latin typeface="华光魏体_CNKI" panose="02000500000000000000" charset="-122"/>
                <a:ea typeface="华光魏体_CNKI" panose="02000500000000000000" charset="-122"/>
                <a:cs typeface="华光魏体_CNKI" panose="02000500000000000000" charset="-122"/>
                <a:sym typeface="+mn-ea"/>
              </a:rPr>
              <a:t>)</a:t>
            </a:r>
            <a:r>
              <a:rPr kumimoji="1" lang="zh-CN" b="1">
                <a:latin typeface="华光魏体_CNKI" panose="02000500000000000000" charset="-122"/>
                <a:ea typeface="华光魏体_CNKI" panose="02000500000000000000" charset="-122"/>
                <a:cs typeface="华光魏体_CNKI" panose="02000500000000000000" charset="-122"/>
                <a:sym typeface="+mn-ea"/>
              </a:rPr>
              <a:t>的</a:t>
            </a:r>
            <a:r>
              <a:rPr kumimoji="1" lang="en-US" b="1">
                <a:latin typeface="华光魏体_CNKI" panose="02000500000000000000" charset="-122"/>
                <a:ea typeface="华光魏体_CNKI" panose="02000500000000000000" charset="-122"/>
                <a:cs typeface="华光魏体_CNKI" panose="02000500000000000000" charset="-122"/>
                <a:sym typeface="+mn-ea"/>
              </a:rPr>
              <a:t>I/O</a:t>
            </a:r>
            <a:r>
              <a:rPr kumimoji="1" lang="zh-CN" b="1">
                <a:latin typeface="华光魏体_CNKI" panose="02000500000000000000" charset="-122"/>
                <a:ea typeface="华光魏体_CNKI" panose="02000500000000000000" charset="-122"/>
                <a:cs typeface="华光魏体_CNKI" panose="02000500000000000000" charset="-122"/>
                <a:sym typeface="+mn-ea"/>
              </a:rPr>
              <a:t>。</a:t>
            </a:r>
            <a:endParaRPr kumimoji="1" lang="zh-CN" b="1">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AutoNum type="arabicPeriod"/>
            </a:pPr>
            <a:r>
              <a:rPr kumimoji="1" lang="zh-CN" b="1">
                <a:latin typeface="华光魏体_CNKI" panose="02000500000000000000" charset="-122"/>
                <a:ea typeface="华光魏体_CNKI" panose="02000500000000000000" charset="-122"/>
                <a:cs typeface="华光魏体_CNKI" panose="02000500000000000000" charset="-122"/>
                <a:sym typeface="+mn-ea"/>
              </a:rPr>
              <a:t>接着再去启动读下一个数据，并置</a:t>
            </a:r>
            <a:r>
              <a:rPr kumimoji="1" lang="en-US" b="1">
                <a:latin typeface="华光魏体_CNKI" panose="02000500000000000000" charset="-122"/>
                <a:ea typeface="华光魏体_CNKI" panose="02000500000000000000" charset="-122"/>
                <a:cs typeface="华光魏体_CNKI" panose="02000500000000000000" charset="-122"/>
                <a:sym typeface="+mn-ea"/>
              </a:rPr>
              <a:t>busy=1</a:t>
            </a:r>
            <a:r>
              <a:rPr kumimoji="1" lang="zh-CN" altLang="en-US" b="1">
                <a:latin typeface="华光魏体_CNKI" panose="02000500000000000000" charset="-122"/>
                <a:ea typeface="华光魏体_CNKI" panose="02000500000000000000" charset="-122"/>
                <a:cs typeface="华光魏体_CNKI" panose="02000500000000000000" charset="-122"/>
                <a:sym typeface="+mn-ea"/>
              </a:rPr>
              <a:t>，</a:t>
            </a:r>
            <a:r>
              <a:rPr kumimoji="1" lang="zh-CN" b="1">
                <a:latin typeface="华光魏体_CNKI" panose="02000500000000000000" charset="-122"/>
                <a:ea typeface="华光魏体_CNKI" panose="02000500000000000000" charset="-122"/>
                <a:cs typeface="华光魏体_CNKI" panose="02000500000000000000" charset="-122"/>
                <a:sym typeface="+mn-ea"/>
              </a:rPr>
              <a:t>如此反复下去。</a:t>
            </a:r>
            <a:endParaRPr lang="zh-CN">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AutoNum type="arabicPeriod"/>
            </a:pPr>
            <a:endParaRPr kumimoji="1" lang="zh-CN" b="1">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AutoNum type="arabicPeriod"/>
            </a:pPr>
            <a:endParaRPr kumimoji="1" lang="zh-CN" b="1"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pic>
        <p:nvPicPr>
          <p:cNvPr id="2" name="图片 1"/>
          <p:cNvPicPr>
            <a:picLocks noChangeAspect="1"/>
          </p:cNvPicPr>
          <p:nvPr/>
        </p:nvPicPr>
        <p:blipFill>
          <a:blip r:embed="rId1"/>
          <a:srcRect t="2721" r="66732"/>
          <a:stretch>
            <a:fillRect/>
          </a:stretch>
        </p:blipFill>
        <p:spPr>
          <a:xfrm>
            <a:off x="8801735" y="1008380"/>
            <a:ext cx="2641600" cy="5539740"/>
          </a:xfrm>
          <a:prstGeom prst="rect">
            <a:avLst/>
          </a:prstGeom>
        </p:spPr>
      </p:pic>
      <p:sp>
        <p:nvSpPr>
          <p:cNvPr id="3" name="文本框 2"/>
          <p:cNvSpPr txBox="1"/>
          <p:nvPr/>
        </p:nvSpPr>
        <p:spPr>
          <a:xfrm>
            <a:off x="1785620" y="6229350"/>
            <a:ext cx="4709795" cy="368300"/>
          </a:xfrm>
          <a:prstGeom prst="rect">
            <a:avLst/>
          </a:prstGeom>
          <a:noFill/>
        </p:spPr>
        <p:txBody>
          <a:bodyPr wrap="square" rtlCol="0">
            <a:spAutoFit/>
          </a:bodyPr>
          <a:p>
            <a:r>
              <a:rPr lang="zh-CN" altLang="en-US">
                <a:solidFill>
                  <a:srgbClr val="FF0000"/>
                </a:solidFill>
                <a:latin typeface="华光魏体_CNKI" panose="02000500000000000000" charset="-122"/>
                <a:ea typeface="华光魏体_CNKI" panose="02000500000000000000" charset="-122"/>
                <a:cs typeface="华光魏体_CNKI" panose="02000500000000000000" charset="-122"/>
              </a:rPr>
              <a:t>忙</a:t>
            </a:r>
            <a:r>
              <a:rPr lang="en-US" altLang="zh-CN">
                <a:solidFill>
                  <a:srgbClr val="FF0000"/>
                </a:solidFill>
                <a:latin typeface="华光魏体_CNKI" panose="02000500000000000000" charset="-122"/>
                <a:ea typeface="华光魏体_CNKI" panose="02000500000000000000" charset="-122"/>
                <a:cs typeface="华光魏体_CNKI" panose="02000500000000000000" charset="-122"/>
              </a:rPr>
              <a:t>-</a:t>
            </a:r>
            <a:r>
              <a:rPr lang="zh-CN" altLang="en-US">
                <a:solidFill>
                  <a:srgbClr val="FF0000"/>
                </a:solidFill>
                <a:latin typeface="华光魏体_CNKI" panose="02000500000000000000" charset="-122"/>
                <a:ea typeface="华光魏体_CNKI" panose="02000500000000000000" charset="-122"/>
                <a:cs typeface="华光魏体_CNKI" panose="02000500000000000000" charset="-122"/>
              </a:rPr>
              <a:t>等待模式，</a:t>
            </a:r>
            <a:r>
              <a:rPr lang="en-US" altLang="zh-CN">
                <a:solidFill>
                  <a:srgbClr val="FF0000"/>
                </a:solidFill>
                <a:latin typeface="华光魏体_CNKI" panose="02000500000000000000" charset="-122"/>
                <a:ea typeface="华光魏体_CNKI" panose="02000500000000000000" charset="-122"/>
                <a:cs typeface="华光魏体_CNKI" panose="02000500000000000000" charset="-122"/>
              </a:rPr>
              <a:t>CPU</a:t>
            </a:r>
            <a:r>
              <a:rPr lang="zh-CN" altLang="en-US">
                <a:solidFill>
                  <a:srgbClr val="FF0000"/>
                </a:solidFill>
                <a:latin typeface="华光魏体_CNKI" panose="02000500000000000000" charset="-122"/>
                <a:ea typeface="华光魏体_CNKI" panose="02000500000000000000" charset="-122"/>
                <a:cs typeface="华光魏体_CNKI" panose="02000500000000000000" charset="-122"/>
              </a:rPr>
              <a:t>一直在问询，无法解脱</a:t>
            </a:r>
            <a:endParaRPr lang="zh-CN" altLang="en-US">
              <a:solidFill>
                <a:srgbClr val="FF0000"/>
              </a:solidFill>
              <a:latin typeface="华光魏体_CNKI" panose="02000500000000000000" charset="-122"/>
              <a:ea typeface="华光魏体_CNKI" panose="02000500000000000000" charset="-122"/>
              <a:cs typeface="华光魏体_CNKI" panose="02000500000000000000" charset="-122"/>
            </a:endParaRPr>
          </a:p>
        </p:txBody>
      </p:sp>
    </p:spTree>
    <p:custDataLst>
      <p:tags r:id="rId2"/>
    </p:custData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708596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方式二：使用</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中断的可编程</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0" lvl="1" indent="0" algn="l" fontAlgn="auto">
              <a:lnSpc>
                <a:spcPct val="150000"/>
              </a:lnSpc>
              <a:buFont typeface="Arial" panose="020B0604020202020204" pitchFamily="34" charset="0"/>
              <a:buAutoNum type="arabicPeriod"/>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进程要启动</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设备工作时，由</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向该设备控制器</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发出一</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命令，然后便可立即返回继续执行原来的任务。</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0" lvl="1" indent="0" algn="l" fontAlgn="auto">
              <a:lnSpc>
                <a:spcPct val="150000"/>
              </a:lnSpc>
              <a:buFont typeface="Arial" panose="020B0604020202020204" pitchFamily="34" charset="0"/>
              <a:buAutoNum type="arabicPeriod"/>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设备控制器按照命令要求去控制指定设备。此时，</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与</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设备</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并行操作</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0" lvl="1" indent="0" algn="l" fontAlgn="auto">
              <a:lnSpc>
                <a:spcPct val="150000"/>
              </a:lnSpc>
              <a:buFont typeface="Arial" panose="020B0604020202020204" pitchFamily="34" charset="0"/>
              <a:buAutoNum type="arabicPeriod"/>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设备处理完数据后，便产生一个中断信号。此时，</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转而处理该信号。</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gn="l" fontAlgn="auto">
              <a:lnSpc>
                <a:spcPct val="150000"/>
              </a:lnSpc>
              <a:buFont typeface="Wingdings" panose="05000000000000000000" charset="0"/>
              <a:buChar char="p"/>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pic>
        <p:nvPicPr>
          <p:cNvPr id="2" name="图片 1"/>
          <p:cNvPicPr>
            <a:picLocks noChangeAspect="1"/>
          </p:cNvPicPr>
          <p:nvPr/>
        </p:nvPicPr>
        <p:blipFill>
          <a:blip r:embed="rId1"/>
          <a:srcRect l="33227" t="1742" r="30656"/>
          <a:stretch>
            <a:fillRect/>
          </a:stretch>
        </p:blipFill>
        <p:spPr>
          <a:xfrm>
            <a:off x="8756015" y="521335"/>
            <a:ext cx="3144520" cy="6135370"/>
          </a:xfrm>
          <a:prstGeom prst="rect">
            <a:avLst/>
          </a:prstGeom>
        </p:spPr>
      </p:pic>
    </p:spTree>
    <p:custDataLst>
      <p:tags r:id="rId2"/>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708596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方式二：使用</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中断的可编程</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457200" indent="-457200">
              <a:lnSpc>
                <a:spcPct val="150000"/>
              </a:lnSpc>
              <a:buFont typeface="Wingdings" panose="05000000000000000000" charset="0"/>
              <a:buChar char="ü"/>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在</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设备处理每个数据的过程中，由于</a:t>
            </a: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无需</a:t>
            </a:r>
            <a:r>
              <a:rPr kumimoji="1" lang="en-US" altLang="zh-CN"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干预，因而可使</a:t>
            </a:r>
            <a:r>
              <a:rPr kumimoji="1" lang="en-US" altLang="zh-CN"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与</a:t>
            </a:r>
            <a:r>
              <a:rPr kumimoji="1" lang="en-US" altLang="zh-CN"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设备并行工作。</a:t>
            </a:r>
            <a:endPar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endParaRPr>
          </a:p>
          <a:p>
            <a:pPr marL="457200" indent="-457200">
              <a:lnSpc>
                <a:spcPct val="150000"/>
              </a:lnSpc>
              <a:buFont typeface="Wingdings" panose="05000000000000000000" charset="0"/>
              <a:buChar char="ü"/>
            </a:pP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仅当处理完一个数据时，才需</a:t>
            </a:r>
            <a:r>
              <a:rPr kumimoji="1" lang="en-US" altLang="zh-CN"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花费极短的时间去做些中断处理</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。例如输入一个字需要</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100ms</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，从寄存器读入内存只需要</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0.01ms</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，则</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可以用</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99.9ms</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去做其他的</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事情；</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457200" indent="-457200">
              <a:lnSpc>
                <a:spcPct val="150000"/>
              </a:lnSpc>
              <a:buFont typeface="Wingdings" panose="05000000000000000000" charset="0"/>
              <a:buChar char="ü"/>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可见，这样可使</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和</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设备都处于忙碌状态，从而提高了整个系统的资源利用率及吞吐量。</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p"/>
            </a:pP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gn="l" fontAlgn="auto">
              <a:lnSpc>
                <a:spcPct val="150000"/>
              </a:lnSpc>
              <a:buFont typeface="Wingdings" panose="05000000000000000000" charset="0"/>
              <a:buChar char="p"/>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pic>
        <p:nvPicPr>
          <p:cNvPr id="2" name="图片 1"/>
          <p:cNvPicPr>
            <a:picLocks noChangeAspect="1"/>
          </p:cNvPicPr>
          <p:nvPr/>
        </p:nvPicPr>
        <p:blipFill>
          <a:blip r:embed="rId1"/>
          <a:srcRect l="33227" t="1742" r="30656"/>
          <a:stretch>
            <a:fillRect/>
          </a:stretch>
        </p:blipFill>
        <p:spPr>
          <a:xfrm>
            <a:off x="8756015" y="521335"/>
            <a:ext cx="3144520" cy="6135370"/>
          </a:xfrm>
          <a:prstGeom prst="rect">
            <a:avLst/>
          </a:prstGeom>
        </p:spPr>
      </p:pic>
    </p:spTree>
    <p:custDataLst>
      <p:tags r:id="rId2"/>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7085965"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方式二：使用</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中断的可编程</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457200" indent="-457200">
              <a:lnSpc>
                <a:spcPct val="150000"/>
              </a:lnSpc>
              <a:buFont typeface="Wingdings" panose="05000000000000000000" charset="0"/>
              <a:buChar char="ü"/>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在</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设备处理每个数据的过程中，由于</a:t>
            </a: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无需</a:t>
            </a:r>
            <a:r>
              <a:rPr kumimoji="1" lang="en-US" altLang="zh-CN"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干预，因而可使</a:t>
            </a:r>
            <a:r>
              <a:rPr kumimoji="1" lang="en-US" altLang="zh-CN"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与</a:t>
            </a:r>
            <a:r>
              <a:rPr kumimoji="1" lang="en-US" altLang="zh-CN"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设备并行工作。</a:t>
            </a:r>
            <a:endPar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endParaRPr>
          </a:p>
          <a:p>
            <a:pPr marL="457200" indent="-457200">
              <a:lnSpc>
                <a:spcPct val="150000"/>
              </a:lnSpc>
              <a:buFont typeface="Wingdings" panose="05000000000000000000" charset="0"/>
              <a:buChar char="ü"/>
            </a:pP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仅当处理完一个数据时，才需</a:t>
            </a:r>
            <a:r>
              <a:rPr kumimoji="1" lang="en-US" altLang="zh-CN"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花费极短的时间去做些中断处理</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。例如输入一个字需要</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100ms</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，从寄存器读入内存只需要</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0.01ms</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，则</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可以用</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99.9ms</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去做其他的</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事情；</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457200" indent="-457200">
              <a:lnSpc>
                <a:spcPct val="150000"/>
              </a:lnSpc>
              <a:buFont typeface="Wingdings" panose="05000000000000000000" charset="0"/>
              <a:buChar char="ü"/>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可见，这样可使</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和</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设备都处于忙碌状态，从而提高了整个系统的资源利用率及吞吐量。</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p"/>
            </a:pP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gn="l" fontAlgn="auto">
              <a:lnSpc>
                <a:spcPct val="150000"/>
              </a:lnSpc>
              <a:buFont typeface="Wingdings" panose="05000000000000000000" charset="0"/>
              <a:buChar char="p"/>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pic>
        <p:nvPicPr>
          <p:cNvPr id="2" name="图片 1"/>
          <p:cNvPicPr>
            <a:picLocks noChangeAspect="1"/>
          </p:cNvPicPr>
          <p:nvPr/>
        </p:nvPicPr>
        <p:blipFill>
          <a:blip r:embed="rId1"/>
          <a:srcRect l="33227" t="1742" r="30656"/>
          <a:stretch>
            <a:fillRect/>
          </a:stretch>
        </p:blipFill>
        <p:spPr>
          <a:xfrm>
            <a:off x="8756015" y="521335"/>
            <a:ext cx="3144520" cy="6135370"/>
          </a:xfrm>
          <a:prstGeom prst="rect">
            <a:avLst/>
          </a:prstGeom>
        </p:spPr>
      </p:pic>
      <p:sp>
        <p:nvSpPr>
          <p:cNvPr id="3" name="文本框 2"/>
          <p:cNvSpPr txBox="1"/>
          <p:nvPr/>
        </p:nvSpPr>
        <p:spPr>
          <a:xfrm>
            <a:off x="135255" y="3161665"/>
            <a:ext cx="1910080" cy="2584450"/>
          </a:xfrm>
          <a:prstGeom prst="rect">
            <a:avLst/>
          </a:prstGeom>
          <a:solidFill>
            <a:schemeClr val="accent2">
              <a:lumMod val="60000"/>
              <a:lumOff val="40000"/>
            </a:schemeClr>
          </a:solidFill>
        </p:spPr>
        <p:txBody>
          <a:bodyPr wrap="square" rtlCol="0">
            <a:spAutoFit/>
          </a:bodyPr>
          <a:p>
            <a:pPr>
              <a:lnSpc>
                <a:spcPct val="150000"/>
              </a:lnSpc>
            </a:pPr>
            <a:r>
              <a:rPr lang="zh-CN" altLang="en-US">
                <a:solidFill>
                  <a:schemeClr val="tx1"/>
                </a:solidFill>
                <a:latin typeface="华光魏体_CNKI" panose="02000500000000000000" charset="-122"/>
                <a:ea typeface="华光魏体_CNKI" panose="02000500000000000000" charset="-122"/>
              </a:rPr>
              <a:t>如果块设备也用这种方式的话，会有什么问题呢？</a:t>
            </a:r>
            <a:endParaRPr lang="zh-CN" altLang="en-US">
              <a:solidFill>
                <a:srgbClr val="FF0000"/>
              </a:solidFill>
              <a:latin typeface="华光魏体_CNKI" panose="02000500000000000000" charset="-122"/>
              <a:ea typeface="华光魏体_CNKI" panose="02000500000000000000" charset="-122"/>
            </a:endParaRPr>
          </a:p>
          <a:p>
            <a:pPr>
              <a:lnSpc>
                <a:spcPct val="150000"/>
              </a:lnSpc>
            </a:pPr>
            <a:r>
              <a:rPr lang="zh-CN" altLang="en-US">
                <a:solidFill>
                  <a:srgbClr val="FF0000"/>
                </a:solidFill>
                <a:latin typeface="华光魏体_CNKI" panose="02000500000000000000" charset="-122"/>
                <a:ea typeface="华光魏体_CNKI" panose="02000500000000000000" charset="-122"/>
              </a:rPr>
              <a:t>一个块如果有</a:t>
            </a:r>
            <a:r>
              <a:rPr lang="en-US" altLang="zh-CN">
                <a:solidFill>
                  <a:srgbClr val="FF0000"/>
                </a:solidFill>
                <a:latin typeface="华光魏体_CNKI" panose="02000500000000000000" charset="-122"/>
                <a:ea typeface="华光魏体_CNKI" panose="02000500000000000000" charset="-122"/>
              </a:rPr>
              <a:t>100</a:t>
            </a:r>
            <a:r>
              <a:rPr lang="zh-CN" altLang="en-US">
                <a:solidFill>
                  <a:srgbClr val="FF0000"/>
                </a:solidFill>
                <a:latin typeface="华光魏体_CNKI" panose="02000500000000000000" charset="-122"/>
                <a:ea typeface="华光魏体_CNKI" panose="02000500000000000000" charset="-122"/>
              </a:rPr>
              <a:t>个字，那么需要中断</a:t>
            </a:r>
            <a:r>
              <a:rPr lang="en-US" altLang="zh-CN">
                <a:solidFill>
                  <a:srgbClr val="FF0000"/>
                </a:solidFill>
                <a:latin typeface="华光魏体_CNKI" panose="02000500000000000000" charset="-122"/>
                <a:ea typeface="华光魏体_CNKI" panose="02000500000000000000" charset="-122"/>
              </a:rPr>
              <a:t>100</a:t>
            </a:r>
            <a:r>
              <a:rPr lang="zh-CN" altLang="en-US">
                <a:solidFill>
                  <a:srgbClr val="FF0000"/>
                </a:solidFill>
                <a:latin typeface="华光魏体_CNKI" panose="02000500000000000000" charset="-122"/>
                <a:ea typeface="华光魏体_CNKI" panose="02000500000000000000" charset="-122"/>
              </a:rPr>
              <a:t>次</a:t>
            </a:r>
            <a:endParaRPr lang="zh-CN" altLang="en-US">
              <a:solidFill>
                <a:srgbClr val="FF0000"/>
              </a:solidFill>
              <a:latin typeface="华光魏体_CNKI" panose="02000500000000000000" charset="-122"/>
              <a:ea typeface="华光魏体_CNKI" panose="02000500000000000000" charset="-122"/>
            </a:endParaRPr>
          </a:p>
        </p:txBody>
      </p:sp>
    </p:spTree>
    <p:custDataLst>
      <p:tags r:id="rId2"/>
    </p:custDataLst>
  </p:cSld>
  <p:clrMapOvr>
    <a:masterClrMapping/>
  </p:clrMapOvr>
  <p:timing>
    <p:tnLst>
      <p:par>
        <p:cTn id="1" dur="indefinite" restart="never" nodeType="tmRoot"/>
      </p:par>
    </p:tnLst>
    <p:bldLst>
      <p:bldP spid="3" grpId="0"/>
      <p:bldP spid="3"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981075" y="1875790"/>
            <a:ext cx="729869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方式三：直接存储器方式（</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590550" indent="-533400">
              <a:spcBef>
                <a:spcPts val="0"/>
              </a:spcBef>
              <a:spcAft>
                <a:spcPts val="600"/>
              </a:spcAft>
              <a:buFontTx/>
              <a:buAutoNum type="circleNumDbPlain"/>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传输的基本单位</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数据块</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与</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设备之间每次传送</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至少一个数据块</a:t>
            </a: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endParaRPr>
          </a:p>
          <a:p>
            <a:pPr marL="590550" indent="-533400">
              <a:spcBef>
                <a:spcPts val="0"/>
              </a:spcBef>
              <a:spcAft>
                <a:spcPts val="600"/>
              </a:spcAft>
              <a:buFontTx/>
              <a:buAutoNum type="circleNumDbPlain"/>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所传送的数据从设备</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直接</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送入内存，或者相反</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90550" indent="-533400">
              <a:spcBef>
                <a:spcPts val="0"/>
              </a:spcBef>
              <a:spcAft>
                <a:spcPts val="600"/>
              </a:spcAft>
              <a:buFontTx/>
              <a:buAutoNum type="circleNumDbPlain"/>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仅在传送一个或多个数据块的</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开始和结束时，才需</a:t>
            </a:r>
            <a:r>
              <a:rPr kumimoji="1"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干预</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。传送是在控制器的控制下完成的。</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90550" indent="-533400">
              <a:spcBef>
                <a:spcPts val="0"/>
              </a:spcBef>
              <a:spcAft>
                <a:spcPts val="600"/>
              </a:spcAft>
              <a:buFont typeface="+mj-ea"/>
              <a:buAutoNum type="circleNumDbPlain"/>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可见，</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DMA</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方式较之中断驱动方式，又成百倍地减少了</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对</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的干预，进一步提高了</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与</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设备的并行程度</a:t>
            </a:r>
            <a:r>
              <a:rPr kumimoji="1" lang="zh-CN" altLang="en-US" sz="2400" b="1" dirty="0">
                <a:latin typeface="宋体" panose="02010600030101010101" pitchFamily="2"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pic>
        <p:nvPicPr>
          <p:cNvPr id="2" name="图片 1"/>
          <p:cNvPicPr>
            <a:picLocks noChangeAspect="1"/>
          </p:cNvPicPr>
          <p:nvPr/>
        </p:nvPicPr>
        <p:blipFill>
          <a:blip r:embed="rId1"/>
          <a:srcRect l="68508" t="46588" b="8385"/>
          <a:stretch>
            <a:fillRect/>
          </a:stretch>
        </p:blipFill>
        <p:spPr>
          <a:xfrm>
            <a:off x="8320405" y="1771650"/>
            <a:ext cx="3257550" cy="3851910"/>
          </a:xfrm>
          <a:prstGeom prst="rect">
            <a:avLst/>
          </a:prstGeom>
        </p:spPr>
      </p:pic>
    </p:spTree>
    <p:custDataLst>
      <p:tags r:id="rId2"/>
    </p:custData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981075" y="1875790"/>
            <a:ext cx="729869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方式三：直接存储器方式（</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的组成结构（设备控制器的</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一种）</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主机与</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控制器的接口</a:t>
            </a:r>
            <a:endParaRPr lang="zh-CN" altLang="en-US" sz="24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Ø"/>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控制器与块设备的接口</a:t>
            </a:r>
            <a:endParaRPr lang="zh-CN" altLang="en-US" sz="24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Ø"/>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控制逻辑</a:t>
            </a:r>
            <a:endParaRPr lang="zh-CN" altLang="en-US" sz="24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p"/>
            </a:pP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6.1.3</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系统的模型</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pic>
        <p:nvPicPr>
          <p:cNvPr id="104" name="图片 103"/>
          <p:cNvPicPr>
            <a:picLocks noChangeAspect="1"/>
          </p:cNvPicPr>
          <p:nvPr/>
        </p:nvPicPr>
        <p:blipFill>
          <a:blip r:embed="rId1"/>
          <a:stretch>
            <a:fillRect/>
          </a:stretch>
        </p:blipFill>
        <p:spPr>
          <a:xfrm>
            <a:off x="4325620" y="2192020"/>
            <a:ext cx="7346950" cy="4561205"/>
          </a:xfrm>
          <a:prstGeom prst="rect">
            <a:avLst/>
          </a:prstGeom>
        </p:spPr>
      </p:pic>
      <p:sp>
        <p:nvSpPr>
          <p:cNvPr id="105" name="文本框 104"/>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6" name="文本框 105"/>
          <p:cNvSpPr txBox="1"/>
          <p:nvPr/>
        </p:nvSpPr>
        <p:spPr>
          <a:xfrm>
            <a:off x="850265" y="3086735"/>
            <a:ext cx="3353435" cy="2861310"/>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系统的上、下接口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latin typeface="Times New Roman" panose="02020603050405020304" charset="0"/>
                <a:ea typeface="华光魏体_CNKI" panose="02000500000000000000" charset="-122"/>
                <a:cs typeface="Times New Roman" panose="02020603050405020304" charset="0"/>
                <a:sym typeface="+mn-ea"/>
              </a:rPr>
              <a:t>（</a:t>
            </a:r>
            <a:r>
              <a:rPr lang="en-US" altLang="zh-CN" sz="2000">
                <a:latin typeface="Times New Roman" panose="02020603050405020304" charset="0"/>
                <a:ea typeface="华光魏体_CNKI" panose="02000500000000000000" charset="-122"/>
                <a:cs typeface="Times New Roman" panose="02020603050405020304" charset="0"/>
                <a:sym typeface="+mn-ea"/>
              </a:rPr>
              <a:t>1</a:t>
            </a:r>
            <a:r>
              <a:rPr lang="zh-CN" altLang="en-US" sz="2000">
                <a:latin typeface="Times New Roman" panose="02020603050405020304" charset="0"/>
                <a:ea typeface="华光魏体_CNKI" panose="02000500000000000000" charset="-122"/>
                <a:cs typeface="Times New Roman" panose="02020603050405020304" charset="0"/>
                <a:sym typeface="+mn-ea"/>
              </a:rPr>
              <a:t>）上接口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系统与上层系统之间的接口，向上层提供对设备进行操作的抽象</a:t>
            </a: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命令，一般</a:t>
            </a:r>
            <a:r>
              <a:rPr lang="en-US" altLang="zh-CN" sz="2000">
                <a:latin typeface="Times New Roman" panose="02020603050405020304" charset="0"/>
                <a:ea typeface="华光魏体_CNKI" panose="02000500000000000000" charset="-122"/>
                <a:cs typeface="Times New Roman" panose="02020603050405020304" charset="0"/>
                <a:sym typeface="+mn-ea"/>
              </a:rPr>
              <a:t>OS</a:t>
            </a:r>
            <a:r>
              <a:rPr lang="zh-CN" altLang="en-US" sz="2000">
                <a:latin typeface="Times New Roman" panose="02020603050405020304" charset="0"/>
                <a:ea typeface="华光魏体_CNKI" panose="02000500000000000000" charset="-122"/>
                <a:cs typeface="Times New Roman" panose="02020603050405020304" charset="0"/>
                <a:sym typeface="+mn-ea"/>
              </a:rPr>
              <a:t>会在用户层提供库函数；</a:t>
            </a:r>
            <a:endParaRPr lang="zh-CN" altLang="en-US" sz="2000">
              <a:latin typeface="Times New Roman" panose="02020603050405020304" charset="0"/>
              <a:ea typeface="华光魏体_CNKI" panose="02000500000000000000" charset="-122"/>
              <a:cs typeface="Times New Roman" panose="02020603050405020304" charset="0"/>
              <a:sym typeface="+mn-ea"/>
            </a:endParaRPr>
          </a:p>
        </p:txBody>
      </p:sp>
      <p:sp>
        <p:nvSpPr>
          <p:cNvPr id="107" name="矩形 106"/>
          <p:cNvSpPr/>
          <p:nvPr/>
        </p:nvSpPr>
        <p:spPr>
          <a:xfrm>
            <a:off x="4559300" y="3121025"/>
            <a:ext cx="6985000" cy="42545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Object 4"/>
          <p:cNvGraphicFramePr>
            <a:graphicFrameLocks noChangeAspect="1"/>
          </p:cNvGraphicFramePr>
          <p:nvPr/>
        </p:nvGraphicFramePr>
        <p:xfrm>
          <a:off x="1762760" y="1767839"/>
          <a:ext cx="9144000" cy="3943350"/>
        </p:xfrm>
        <a:graphic>
          <a:graphicData uri="http://schemas.openxmlformats.org/presentationml/2006/ole">
            <mc:AlternateContent xmlns:mc="http://schemas.openxmlformats.org/markup-compatibility/2006">
              <mc:Choice xmlns:v="urn:schemas-microsoft-com:vml" Requires="v">
                <p:oleObj spid="_x0000_s6175" name="VISIO" r:id="rId1" imgW="3703320" imgH="1592580" progId="Visio.Drawing.4">
                  <p:embed/>
                </p:oleObj>
              </mc:Choice>
              <mc:Fallback>
                <p:oleObj name="VISIO" r:id="rId1" imgW="3703320" imgH="159258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760" y="1767839"/>
                        <a:ext cx="91440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Line 5"/>
          <p:cNvSpPr>
            <a:spLocks noChangeShapeType="1"/>
          </p:cNvSpPr>
          <p:nvPr/>
        </p:nvSpPr>
        <p:spPr bwMode="auto">
          <a:xfrm flipV="1">
            <a:off x="5877560" y="4434839"/>
            <a:ext cx="1600200" cy="1295400"/>
          </a:xfrm>
          <a:prstGeom prst="line">
            <a:avLst/>
          </a:prstGeom>
          <a:noFill/>
          <a:ln w="19050">
            <a:solidFill>
              <a:srgbClr val="0000FF"/>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0" name="Rectangle 6"/>
          <p:cNvSpPr>
            <a:spLocks noChangeArrowheads="1"/>
          </p:cNvSpPr>
          <p:nvPr/>
        </p:nvSpPr>
        <p:spPr bwMode="auto">
          <a:xfrm>
            <a:off x="1838960" y="5730239"/>
            <a:ext cx="7007225" cy="8223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FFFF00"/>
                </a:solidFill>
                <a:latin typeface="宋体" panose="02010600030101010101" pitchFamily="2" charset="-122"/>
              </a:rPr>
              <a:t>命令</a:t>
            </a:r>
            <a:r>
              <a:rPr lang="en-US" altLang="zh-CN" sz="2400" dirty="0">
                <a:solidFill>
                  <a:srgbClr val="FFFF00"/>
                </a:solidFill>
                <a:latin typeface="宋体" panose="02010600030101010101" pitchFamily="2" charset="-122"/>
              </a:rPr>
              <a:t>/</a:t>
            </a:r>
            <a:r>
              <a:rPr lang="zh-CN" altLang="en-US" sz="2400" dirty="0">
                <a:solidFill>
                  <a:srgbClr val="FFFF00"/>
                </a:solidFill>
                <a:latin typeface="宋体" panose="02010600030101010101" pitchFamily="2" charset="-122"/>
              </a:rPr>
              <a:t>状态寄存器：接收从</a:t>
            </a:r>
            <a:r>
              <a:rPr lang="en-US" altLang="zh-CN" sz="2400" dirty="0">
                <a:solidFill>
                  <a:srgbClr val="FFFF00"/>
                </a:solidFill>
                <a:latin typeface="宋体" panose="02010600030101010101" pitchFamily="2" charset="-122"/>
              </a:rPr>
              <a:t>CPU</a:t>
            </a:r>
            <a:r>
              <a:rPr lang="zh-CN" altLang="en-US" sz="2400" dirty="0">
                <a:solidFill>
                  <a:srgbClr val="FFFF00"/>
                </a:solidFill>
                <a:latin typeface="宋体" panose="02010600030101010101" pitchFamily="2" charset="-122"/>
              </a:rPr>
              <a:t>发来的</a:t>
            </a:r>
            <a:r>
              <a:rPr lang="en-US" altLang="zh-CN" sz="2400" dirty="0">
                <a:solidFill>
                  <a:srgbClr val="FFFF00"/>
                </a:solidFill>
                <a:latin typeface="宋体" panose="02010600030101010101" pitchFamily="2" charset="-122"/>
              </a:rPr>
              <a:t>I/O</a:t>
            </a:r>
            <a:r>
              <a:rPr lang="zh-CN" altLang="en-US" sz="2400" dirty="0">
                <a:solidFill>
                  <a:srgbClr val="FFFF00"/>
                </a:solidFill>
                <a:latin typeface="宋体" panose="02010600030101010101" pitchFamily="2" charset="-122"/>
              </a:rPr>
              <a:t>命令</a:t>
            </a:r>
            <a:endParaRPr lang="zh-CN" altLang="en-US" sz="2400" dirty="0">
              <a:solidFill>
                <a:srgbClr val="FFFF00"/>
              </a:solidFill>
              <a:latin typeface="宋体" panose="02010600030101010101" pitchFamily="2" charset="-122"/>
            </a:endParaRPr>
          </a:p>
          <a:p>
            <a:pPr eaLnBrk="1" hangingPunct="1">
              <a:spcBef>
                <a:spcPct val="0"/>
              </a:spcBef>
              <a:buFontTx/>
              <a:buNone/>
            </a:pPr>
            <a:r>
              <a:rPr lang="zh-CN" altLang="en-US" sz="2400" dirty="0">
                <a:solidFill>
                  <a:srgbClr val="FFFF00"/>
                </a:solidFill>
                <a:latin typeface="宋体" panose="02010600030101010101" pitchFamily="2" charset="-122"/>
              </a:rPr>
              <a:t>                 或有关控制信息，或设备状态</a:t>
            </a:r>
            <a:endParaRPr lang="zh-CN" altLang="en-US" sz="2400" dirty="0">
              <a:solidFill>
                <a:srgbClr val="FFFF00"/>
              </a:solidFill>
              <a:latin typeface="宋体" panose="02010600030101010101" pitchFamily="2" charset="-122"/>
            </a:endParaRPr>
          </a:p>
        </p:txBody>
      </p:sp>
      <p:sp>
        <p:nvSpPr>
          <p:cNvPr id="11" name="Line 7"/>
          <p:cNvSpPr>
            <a:spLocks noChangeShapeType="1"/>
          </p:cNvSpPr>
          <p:nvPr/>
        </p:nvSpPr>
        <p:spPr bwMode="auto">
          <a:xfrm flipV="1">
            <a:off x="5115560" y="3291839"/>
            <a:ext cx="1600200" cy="838200"/>
          </a:xfrm>
          <a:prstGeom prst="line">
            <a:avLst/>
          </a:prstGeom>
          <a:noFill/>
          <a:ln w="19050">
            <a:solidFill>
              <a:srgbClr val="008000"/>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2" name="Rectangle 8"/>
          <p:cNvSpPr>
            <a:spLocks noChangeArrowheads="1"/>
          </p:cNvSpPr>
          <p:nvPr/>
        </p:nvSpPr>
        <p:spPr bwMode="auto">
          <a:xfrm>
            <a:off x="1762760" y="4130039"/>
            <a:ext cx="7924800" cy="4572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FF00"/>
                </a:solidFill>
                <a:latin typeface="Verdana" panose="020B0604030504040204" pitchFamily="34" charset="0"/>
              </a:rPr>
              <a:t>内存地址寄存器：</a:t>
            </a:r>
            <a:r>
              <a:rPr lang="zh-CN" altLang="en-US" sz="2400">
                <a:solidFill>
                  <a:srgbClr val="FFFF00"/>
                </a:solidFill>
                <a:latin typeface="宋体" panose="02010600030101010101" pitchFamily="2" charset="-122"/>
              </a:rPr>
              <a:t>存放数据的源</a:t>
            </a:r>
            <a:r>
              <a:rPr lang="en-US" altLang="zh-CN" sz="2400">
                <a:solidFill>
                  <a:srgbClr val="FFFF00"/>
                </a:solidFill>
                <a:latin typeface="宋体" panose="02010600030101010101" pitchFamily="2" charset="-122"/>
              </a:rPr>
              <a:t>/</a:t>
            </a:r>
            <a:r>
              <a:rPr lang="zh-CN" altLang="en-US" sz="2400">
                <a:solidFill>
                  <a:srgbClr val="FFFF00"/>
                </a:solidFill>
                <a:latin typeface="宋体" panose="02010600030101010101" pitchFamily="2" charset="-122"/>
              </a:rPr>
              <a:t>起始目标地址</a:t>
            </a:r>
            <a:endParaRPr lang="zh-CN" altLang="en-US" sz="2400">
              <a:solidFill>
                <a:srgbClr val="FFFF00"/>
              </a:solidFill>
              <a:latin typeface="宋体" panose="02010600030101010101" pitchFamily="2" charset="-122"/>
            </a:endParaRPr>
          </a:p>
        </p:txBody>
      </p:sp>
      <p:sp>
        <p:nvSpPr>
          <p:cNvPr id="16" name="Line 9"/>
          <p:cNvSpPr>
            <a:spLocks noChangeShapeType="1"/>
          </p:cNvSpPr>
          <p:nvPr/>
        </p:nvSpPr>
        <p:spPr bwMode="auto">
          <a:xfrm>
            <a:off x="4505960" y="2301239"/>
            <a:ext cx="2286000" cy="4572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7" name="Rectangle 10"/>
          <p:cNvSpPr>
            <a:spLocks noChangeArrowheads="1"/>
          </p:cNvSpPr>
          <p:nvPr/>
        </p:nvSpPr>
        <p:spPr bwMode="auto">
          <a:xfrm>
            <a:off x="2372360" y="1844039"/>
            <a:ext cx="4025900" cy="4572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FF00"/>
                </a:solidFill>
                <a:latin typeface="宋体" panose="02010600030101010101" pitchFamily="2" charset="-122"/>
              </a:rPr>
              <a:t>数据寄存器：用于暂存数据</a:t>
            </a:r>
            <a:endParaRPr lang="zh-CN" altLang="en-US" sz="2400">
              <a:solidFill>
                <a:srgbClr val="FFFF00"/>
              </a:solidFill>
              <a:latin typeface="宋体" panose="02010600030101010101" pitchFamily="2" charset="-122"/>
            </a:endParaRPr>
          </a:p>
        </p:txBody>
      </p:sp>
      <p:sp>
        <p:nvSpPr>
          <p:cNvPr id="18" name="Rectangle 11"/>
          <p:cNvSpPr>
            <a:spLocks noChangeArrowheads="1"/>
          </p:cNvSpPr>
          <p:nvPr/>
        </p:nvSpPr>
        <p:spPr bwMode="auto">
          <a:xfrm>
            <a:off x="2524760" y="5007927"/>
            <a:ext cx="6469063" cy="566737"/>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None/>
            </a:pPr>
            <a:r>
              <a:rPr lang="zh-CN" altLang="en-US" sz="2400">
                <a:solidFill>
                  <a:srgbClr val="FFFF00"/>
                </a:solidFill>
                <a:latin typeface="宋体" panose="02010600030101010101" pitchFamily="2" charset="-122"/>
              </a:rPr>
              <a:t>数据计数器：存放本次</a:t>
            </a:r>
            <a:r>
              <a:rPr lang="en-US" altLang="zh-CN" sz="2400">
                <a:solidFill>
                  <a:srgbClr val="FFFF00"/>
                </a:solidFill>
                <a:latin typeface="宋体" panose="02010600030101010101" pitchFamily="2" charset="-122"/>
              </a:rPr>
              <a:t>CPU</a:t>
            </a:r>
            <a:r>
              <a:rPr lang="zh-CN" altLang="en-US" sz="2400">
                <a:solidFill>
                  <a:srgbClr val="FFFF00"/>
                </a:solidFill>
                <a:latin typeface="宋体" panose="02010600030101010101" pitchFamily="2" charset="-122"/>
              </a:rPr>
              <a:t>要读或写的字</a:t>
            </a:r>
            <a:r>
              <a:rPr lang="en-US" altLang="zh-CN" sz="2400">
                <a:solidFill>
                  <a:srgbClr val="FFFF00"/>
                </a:solidFill>
                <a:latin typeface="宋体" panose="02010600030101010101" pitchFamily="2" charset="-122"/>
              </a:rPr>
              <a:t>(</a:t>
            </a:r>
            <a:r>
              <a:rPr lang="zh-CN" altLang="en-US" sz="2400">
                <a:solidFill>
                  <a:srgbClr val="FFFF00"/>
                </a:solidFill>
                <a:latin typeface="宋体" panose="02010600030101010101" pitchFamily="2" charset="-122"/>
              </a:rPr>
              <a:t>节</a:t>
            </a:r>
            <a:r>
              <a:rPr lang="en-US" altLang="zh-CN" sz="2400">
                <a:solidFill>
                  <a:srgbClr val="FFFF00"/>
                </a:solidFill>
                <a:latin typeface="宋体" panose="02010600030101010101" pitchFamily="2" charset="-122"/>
              </a:rPr>
              <a:t>)</a:t>
            </a:r>
            <a:r>
              <a:rPr lang="zh-CN" altLang="en-US" sz="2400">
                <a:solidFill>
                  <a:srgbClr val="FFFF00"/>
                </a:solidFill>
                <a:latin typeface="宋体" panose="02010600030101010101" pitchFamily="2" charset="-122"/>
              </a:rPr>
              <a:t>数</a:t>
            </a:r>
            <a:endParaRPr lang="zh-CN" altLang="en-US" sz="2400">
              <a:solidFill>
                <a:srgbClr val="FFFF00"/>
              </a:solidFill>
              <a:latin typeface="宋体" panose="02010600030101010101" pitchFamily="2" charset="-122"/>
            </a:endParaRPr>
          </a:p>
        </p:txBody>
      </p:sp>
      <p:sp>
        <p:nvSpPr>
          <p:cNvPr id="19" name="Line 12"/>
          <p:cNvSpPr>
            <a:spLocks noChangeShapeType="1"/>
          </p:cNvSpPr>
          <p:nvPr/>
        </p:nvSpPr>
        <p:spPr bwMode="auto">
          <a:xfrm flipV="1">
            <a:off x="5953760" y="3825239"/>
            <a:ext cx="838200" cy="1295400"/>
          </a:xfrm>
          <a:prstGeom prst="line">
            <a:avLst/>
          </a:prstGeom>
          <a:noFill/>
          <a:ln w="19050">
            <a:solidFill>
              <a:srgbClr val="800080"/>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par>
                          <p:cTn id="19" fill="hold">
                            <p:stCondLst>
                              <p:cond delay="500"/>
                            </p:stCondLst>
                            <p:childTnLst>
                              <p:par>
                                <p:cTn id="20" presetID="3" presetClass="exit" presetSubtype="10" fill="hold" grpId="1" nodeType="afterEffect">
                                  <p:stCondLst>
                                    <p:cond delay="0"/>
                                  </p:stCondLst>
                                  <p:childTnLst>
                                    <p:animEffect transition="out" filter="blinds(horizont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3" presetClass="exit" presetSubtype="10" fill="hold" nodeType="withEffect">
                                  <p:stCondLst>
                                    <p:cond delay="0"/>
                                  </p:stCondLst>
                                  <p:childTnLst>
                                    <p:animEffect transition="out" filter="blinds(horizontal)">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par>
                                <p:cTn id="31" presetID="3" presetClass="entr" presetSubtype="1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par>
                          <p:cTn id="34" fill="hold">
                            <p:stCondLst>
                              <p:cond delay="500"/>
                            </p:stCondLst>
                            <p:childTnLst>
                              <p:par>
                                <p:cTn id="35" presetID="3" presetClass="exit" presetSubtype="10" fill="hold" grpId="1" nodeType="afterEffect">
                                  <p:stCondLst>
                                    <p:cond delay="0"/>
                                  </p:stCondLst>
                                  <p:childTnLst>
                                    <p:animEffect transition="out" filter="blinds(horizontal)">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linds(horizontal)">
                                      <p:cBhvr>
                                        <p:cTn id="45" dur="500"/>
                                        <p:tgtEl>
                                          <p:spTgt spid="1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linds(horizontal)">
                                      <p:cBhvr>
                                        <p:cTn id="48" dur="500"/>
                                        <p:tgtEl>
                                          <p:spTgt spid="18"/>
                                        </p:tgtEl>
                                      </p:cBhvr>
                                    </p:animEffect>
                                  </p:childTnLst>
                                </p:cTn>
                              </p:par>
                            </p:childTnLst>
                          </p:cTn>
                        </p:par>
                        <p:par>
                          <p:cTn id="49" fill="hold">
                            <p:stCondLst>
                              <p:cond delay="500"/>
                            </p:stCondLst>
                            <p:childTnLst>
                              <p:par>
                                <p:cTn id="50" presetID="3" presetClass="exit" presetSubtype="10" fill="hold" nodeType="afterEffect">
                                  <p:stCondLst>
                                    <p:cond delay="0"/>
                                  </p:stCondLst>
                                  <p:childTnLst>
                                    <p:animEffect transition="out" filter="blinds(horizontal)">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17"/>
                                        </p:tgtEl>
                                      </p:cBhvr>
                                    </p:animEffect>
                                    <p:set>
                                      <p:cBhvr>
                                        <p:cTn id="55" dur="1" fill="hold">
                                          <p:stCondLst>
                                            <p:cond delay="499"/>
                                          </p:stCondLst>
                                        </p:cTn>
                                        <p:tgtEl>
                                          <p:spTgt spid="1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3" presetClass="exit" presetSubtype="10" fill="hold" grpId="1" nodeType="clickEffect">
                                  <p:stCondLst>
                                    <p:cond delay="0"/>
                                  </p:stCondLst>
                                  <p:childTnLst>
                                    <p:animEffect transition="out" filter="blinds(horizontal)">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par>
                                <p:cTn id="61" presetID="3" presetClass="exit" presetSubtype="10" fill="hold" nodeType="withEffect">
                                  <p:stCondLst>
                                    <p:cond delay="0"/>
                                  </p:stCondLst>
                                  <p:childTnLst>
                                    <p:animEffect transition="out" filter="blinds(horizontal)">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P spid="12" grpId="0" bldLvl="0" animBg="1"/>
      <p:bldP spid="12" grpId="1" bldLvl="0" animBg="1"/>
      <p:bldP spid="17" grpId="0" bldLvl="0" animBg="1"/>
      <p:bldP spid="17" grpId="1" bldLvl="0" animBg="1"/>
      <p:bldP spid="18" grpId="0" bldLvl="0" animBg="1"/>
      <p:bldP spid="18" grpId="1"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方式三：直接存储器方式（</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pic>
        <p:nvPicPr>
          <p:cNvPr id="2" name="Picture 4" descr="c70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892040" y="3157220"/>
            <a:ext cx="712089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08610" y="3531235"/>
            <a:ext cx="4205605" cy="2584450"/>
          </a:xfrm>
          <a:prstGeom prst="rect">
            <a:avLst/>
          </a:prstGeom>
          <a:noFill/>
        </p:spPr>
        <p:txBody>
          <a:bodyPr wrap="square" rtlCol="0" anchor="t">
            <a:spAutoFit/>
          </a:bodyPr>
          <a:p>
            <a:pPr marL="571500" indent="-457200">
              <a:lnSpc>
                <a:spcPct val="90000"/>
              </a:lnSpc>
              <a:buFontTx/>
              <a:buAutoNum type="circleNumDbPlain"/>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从磁盘读入数据块时，</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将一条读指令送至磁盘控制器的命令寄存器</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(CR)</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中。</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71500" indent="-457200">
              <a:lnSpc>
                <a:spcPct val="90000"/>
              </a:lnSpc>
              <a:buFontTx/>
              <a:buAutoNum type="circleNumDbPlain"/>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将数据读入的内存起始目标地址送入内存地址寄存器（</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MAR</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）中；将读数据的字</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节</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数送入数据计数器</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(DC)</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中</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71500" indent="-457200">
              <a:lnSpc>
                <a:spcPct val="90000"/>
              </a:lnSpc>
              <a:buFontTx/>
              <a:buAutoNum type="circleNumDbPlain"/>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将磁盘的源地址送至</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DMA</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控制器的</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I/O</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逻辑中。</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方式三：直接存储器方式（</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pic>
        <p:nvPicPr>
          <p:cNvPr id="2" name="Picture 4" descr="c70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892040" y="3157220"/>
            <a:ext cx="712089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08610" y="3531235"/>
            <a:ext cx="4205605" cy="2584450"/>
          </a:xfrm>
          <a:prstGeom prst="rect">
            <a:avLst/>
          </a:prstGeom>
          <a:noFill/>
        </p:spPr>
        <p:txBody>
          <a:bodyPr wrap="square" rtlCol="0" anchor="t">
            <a:spAutoFit/>
          </a:bodyPr>
          <a:p>
            <a:pPr marL="628650" indent="-514350" algn="just">
              <a:lnSpc>
                <a:spcPct val="90000"/>
              </a:lnSpc>
              <a:buFont typeface="+mj-ea"/>
              <a:buAutoNum type="circleNumDbPlain" startAt="4"/>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然后，启动</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DMA</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控制器进行数据传送，以后，</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CPU</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便可去处理其它任务。</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71500" indent="-457200" algn="just">
              <a:lnSpc>
                <a:spcPct val="90000"/>
              </a:lnSpc>
              <a:buFontTx/>
              <a:buAutoNum type="circleNumDbPlain" startAt="4"/>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此后，整个数据传送过程便由</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DMA</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控制器进行控制。</a:t>
            </a:r>
            <a:endParaRPr kumimoji="1" lang="en-US" altLang="zh-CN" sz="2000" dirty="0">
              <a:latin typeface="华光魏体_CNKI" panose="02000500000000000000" charset="-122"/>
              <a:ea typeface="华光魏体_CNKI" panose="02000500000000000000" charset="-122"/>
              <a:cs typeface="华光魏体_CNKI" panose="02000500000000000000" charset="-122"/>
            </a:endParaRPr>
          </a:p>
          <a:p>
            <a:pPr marL="571500" indent="-457200" algn="just">
              <a:lnSpc>
                <a:spcPct val="90000"/>
              </a:lnSpc>
              <a:buFontTx/>
              <a:buAutoNum type="circleNumDbPlain" startAt="4"/>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当</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DMA</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控制器已从磁盘读入一个字</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节</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的数据并送入数据寄存器</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(DR)</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后，将该字</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节</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传送到指定的内存单元中。</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方式三：直接存储器方式（</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pic>
        <p:nvPicPr>
          <p:cNvPr id="2" name="Picture 4" descr="c70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892040" y="3157220"/>
            <a:ext cx="712089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08610" y="3531235"/>
            <a:ext cx="4205605" cy="2522855"/>
          </a:xfrm>
          <a:prstGeom prst="rect">
            <a:avLst/>
          </a:prstGeom>
          <a:noFill/>
        </p:spPr>
        <p:txBody>
          <a:bodyPr wrap="square" rtlCol="0" anchor="t">
            <a:spAutoFit/>
          </a:bodyPr>
          <a:p>
            <a:pPr marL="628650" indent="-514350">
              <a:buFont typeface="+mj-ea"/>
              <a:buAutoNum type="circleNumDbPlain" startAt="7"/>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接着便对</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MAR</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内容加</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1</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，将</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DC</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内容减</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1</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71500" indent="-457200">
              <a:buFontTx/>
              <a:buAutoNum type="circleNumDbPlain" startAt="7"/>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若减</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1</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后</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DC</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内容不为</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0</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，表示传送未完，便继续传送下一个字</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节</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571500" indent="-457200">
              <a:buFontTx/>
              <a:buAutoNum type="circleNumDbPlain" startAt="7"/>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否则，由</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DMA</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控制器发出中断请求。</a:t>
            </a: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pPr marL="628650" indent="-514350" algn="just">
              <a:lnSpc>
                <a:spcPct val="90000"/>
              </a:lnSpc>
              <a:buFont typeface="+mj-ea"/>
              <a:buAutoNum type="circleNumDbPlain" startAt="4"/>
            </a:pP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中断方式和</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方式的</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不同</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请同学来回答一</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下？</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中断方式和</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方式的</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不同</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ü"/>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中断：以字节为单位；</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：以数据块为</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单位</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ü"/>
            </a:pPr>
            <a:r>
              <a:rPr lang="zh-CN" sz="2400">
                <a:latin typeface="华光魏体_CNKI" panose="02000500000000000000" charset="-122"/>
                <a:ea typeface="华光魏体_CNKI" panose="02000500000000000000" charset="-122"/>
                <a:cs typeface="华光魏体_CNKI" panose="02000500000000000000" charset="-122"/>
                <a:sym typeface="+mn-ea"/>
              </a:rPr>
              <a:t>中断方式的数据传送是由</a:t>
            </a:r>
            <a:r>
              <a:rPr lang="en-US" sz="2400">
                <a:latin typeface="华光魏体_CNKI" panose="02000500000000000000" charset="-122"/>
                <a:ea typeface="华光魏体_CNKI" panose="02000500000000000000" charset="-122"/>
                <a:cs typeface="华光魏体_CNKI" panose="02000500000000000000" charset="-122"/>
                <a:sym typeface="+mn-ea"/>
              </a:rPr>
              <a:t>CPU</a:t>
            </a:r>
            <a:r>
              <a:rPr lang="zh-CN" sz="2400">
                <a:latin typeface="华光魏体_CNKI" panose="02000500000000000000" charset="-122"/>
                <a:ea typeface="华光魏体_CNKI" panose="02000500000000000000" charset="-122"/>
                <a:cs typeface="华光魏体_CNKI" panose="02000500000000000000" charset="-122"/>
                <a:sym typeface="+mn-ea"/>
              </a:rPr>
              <a:t>控制完成的；</a:t>
            </a:r>
            <a:r>
              <a:rPr lang="en-US" sz="2400">
                <a:latin typeface="华光魏体_CNKI" panose="02000500000000000000" charset="-122"/>
                <a:ea typeface="华光魏体_CNKI" panose="02000500000000000000" charset="-122"/>
                <a:cs typeface="华光魏体_CNKI" panose="02000500000000000000" charset="-122"/>
                <a:sym typeface="+mn-ea"/>
              </a:rPr>
              <a:t>DMA</a:t>
            </a:r>
            <a:r>
              <a:rPr lang="zh-CN" sz="2400">
                <a:latin typeface="华光魏体_CNKI" panose="02000500000000000000" charset="-122"/>
                <a:ea typeface="华光魏体_CNKI" panose="02000500000000000000" charset="-122"/>
                <a:cs typeface="华光魏体_CNKI" panose="02000500000000000000" charset="-122"/>
                <a:sym typeface="+mn-ea"/>
              </a:rPr>
              <a:t>方式是在</a:t>
            </a:r>
            <a:r>
              <a:rPr lang="en-US" sz="2400">
                <a:latin typeface="华光魏体_CNKI" panose="02000500000000000000" charset="-122"/>
                <a:ea typeface="华光魏体_CNKI" panose="02000500000000000000" charset="-122"/>
                <a:cs typeface="华光魏体_CNKI" panose="02000500000000000000" charset="-122"/>
                <a:sym typeface="+mn-ea"/>
              </a:rPr>
              <a:t>DMA</a:t>
            </a:r>
            <a:r>
              <a:rPr lang="zh-CN" sz="2400">
                <a:latin typeface="华光魏体_CNKI" panose="02000500000000000000" charset="-122"/>
                <a:ea typeface="华光魏体_CNKI" panose="02000500000000000000" charset="-122"/>
                <a:cs typeface="华光魏体_CNKI" panose="02000500000000000000" charset="-122"/>
                <a:sym typeface="+mn-ea"/>
              </a:rPr>
              <a:t>控制器的控制下不经</a:t>
            </a:r>
            <a:r>
              <a:rPr lang="en-US" sz="2400">
                <a:latin typeface="华光魏体_CNKI" panose="02000500000000000000" charset="-122"/>
                <a:ea typeface="华光魏体_CNKI" panose="02000500000000000000" charset="-122"/>
                <a:cs typeface="华光魏体_CNKI" panose="02000500000000000000" charset="-122"/>
                <a:sym typeface="+mn-ea"/>
              </a:rPr>
              <a:t>CPU</a:t>
            </a:r>
            <a:r>
              <a:rPr lang="zh-CN" sz="2400">
                <a:latin typeface="华光魏体_CNKI" panose="02000500000000000000" charset="-122"/>
                <a:ea typeface="华光魏体_CNKI" panose="02000500000000000000" charset="-122"/>
                <a:cs typeface="华光魏体_CNKI" panose="02000500000000000000" charset="-122"/>
                <a:sym typeface="+mn-ea"/>
              </a:rPr>
              <a:t>控制完成的；</a:t>
            </a:r>
            <a:endParaRPr lang="zh-CN" sz="240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p"/>
            </a:pP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中断方式和</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方式的</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不同</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ü"/>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中断：以字节为单位；</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：以数据块为</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单位</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ü"/>
            </a:pPr>
            <a:r>
              <a:rPr lang="zh-CN" sz="2400">
                <a:latin typeface="华光魏体_CNKI" panose="02000500000000000000" charset="-122"/>
                <a:ea typeface="华光魏体_CNKI" panose="02000500000000000000" charset="-122"/>
                <a:cs typeface="华光魏体_CNKI" panose="02000500000000000000" charset="-122"/>
                <a:sym typeface="+mn-ea"/>
              </a:rPr>
              <a:t>中断方式的数据传送是由</a:t>
            </a:r>
            <a:r>
              <a:rPr lang="en-US" sz="2400">
                <a:latin typeface="华光魏体_CNKI" panose="02000500000000000000" charset="-122"/>
                <a:ea typeface="华光魏体_CNKI" panose="02000500000000000000" charset="-122"/>
                <a:cs typeface="华光魏体_CNKI" panose="02000500000000000000" charset="-122"/>
                <a:sym typeface="+mn-ea"/>
              </a:rPr>
              <a:t>CPU</a:t>
            </a:r>
            <a:r>
              <a:rPr lang="zh-CN" sz="2400">
                <a:latin typeface="华光魏体_CNKI" panose="02000500000000000000" charset="-122"/>
                <a:ea typeface="华光魏体_CNKI" panose="02000500000000000000" charset="-122"/>
                <a:cs typeface="华光魏体_CNKI" panose="02000500000000000000" charset="-122"/>
                <a:sym typeface="+mn-ea"/>
              </a:rPr>
              <a:t>控制完成的；</a:t>
            </a:r>
            <a:r>
              <a:rPr lang="en-US" sz="2400">
                <a:latin typeface="华光魏体_CNKI" panose="02000500000000000000" charset="-122"/>
                <a:ea typeface="华光魏体_CNKI" panose="02000500000000000000" charset="-122"/>
                <a:cs typeface="华光魏体_CNKI" panose="02000500000000000000" charset="-122"/>
                <a:sym typeface="+mn-ea"/>
              </a:rPr>
              <a:t>DMA</a:t>
            </a:r>
            <a:r>
              <a:rPr lang="zh-CN" sz="2400">
                <a:latin typeface="华光魏体_CNKI" panose="02000500000000000000" charset="-122"/>
                <a:ea typeface="华光魏体_CNKI" panose="02000500000000000000" charset="-122"/>
                <a:cs typeface="华光魏体_CNKI" panose="02000500000000000000" charset="-122"/>
                <a:sym typeface="+mn-ea"/>
              </a:rPr>
              <a:t>方式是在</a:t>
            </a:r>
            <a:r>
              <a:rPr lang="en-US" sz="2400">
                <a:latin typeface="华光魏体_CNKI" panose="02000500000000000000" charset="-122"/>
                <a:ea typeface="华光魏体_CNKI" panose="02000500000000000000" charset="-122"/>
                <a:cs typeface="华光魏体_CNKI" panose="02000500000000000000" charset="-122"/>
                <a:sym typeface="+mn-ea"/>
              </a:rPr>
              <a:t>DMA</a:t>
            </a:r>
            <a:r>
              <a:rPr lang="zh-CN" sz="2400">
                <a:latin typeface="华光魏体_CNKI" panose="02000500000000000000" charset="-122"/>
                <a:ea typeface="华光魏体_CNKI" panose="02000500000000000000" charset="-122"/>
                <a:cs typeface="华光魏体_CNKI" panose="02000500000000000000" charset="-122"/>
                <a:sym typeface="+mn-ea"/>
              </a:rPr>
              <a:t>控制器的控制下不经</a:t>
            </a:r>
            <a:r>
              <a:rPr lang="en-US" sz="2400">
                <a:latin typeface="华光魏体_CNKI" panose="02000500000000000000" charset="-122"/>
                <a:ea typeface="华光魏体_CNKI" panose="02000500000000000000" charset="-122"/>
                <a:cs typeface="华光魏体_CNKI" panose="02000500000000000000" charset="-122"/>
                <a:sym typeface="+mn-ea"/>
              </a:rPr>
              <a:t>CPU</a:t>
            </a:r>
            <a:r>
              <a:rPr lang="zh-CN" sz="2400">
                <a:latin typeface="华光魏体_CNKI" panose="02000500000000000000" charset="-122"/>
                <a:ea typeface="华光魏体_CNKI" panose="02000500000000000000" charset="-122"/>
                <a:cs typeface="华光魏体_CNKI" panose="02000500000000000000" charset="-122"/>
                <a:sym typeface="+mn-ea"/>
              </a:rPr>
              <a:t>控制完成的；</a:t>
            </a:r>
            <a:endParaRPr lang="zh-CN" sz="240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p"/>
            </a:pP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
        <p:nvSpPr>
          <p:cNvPr id="2" name="文本框 1"/>
          <p:cNvSpPr txBox="1"/>
          <p:nvPr/>
        </p:nvSpPr>
        <p:spPr>
          <a:xfrm>
            <a:off x="1807845" y="5097145"/>
            <a:ext cx="8742045" cy="460375"/>
          </a:xfrm>
          <a:prstGeom prst="rect">
            <a:avLst/>
          </a:prstGeom>
          <a:noFill/>
        </p:spPr>
        <p:txBody>
          <a:bodyPr wrap="square" rtlCol="0">
            <a:spAutoFit/>
          </a:bodyPr>
          <a:p>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DMA</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方式只能读一个块，还是不够高效，能不能再高效一点？</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方式四：</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通道方式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Arial" panose="020B0604020202020204" pitchFamily="34" charset="0"/>
              <a:buChar char="•"/>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是</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DMA</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方式的发展，把对一个数据块的读写，改为对</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一组数据块</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读写；</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Arial" panose="020B0604020202020204" pitchFamily="34" charset="0"/>
              <a:buChar char="•"/>
            </a:pP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、通道、设备同时并</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行；</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Arial" panose="020B0604020202020204" pitchFamily="34" charset="0"/>
              <a:buChar char="•"/>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当</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要完成一组数据块读写时，只需要给</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通道发一条指令，给出执行</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通道程序</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的首地址和设备号，通道接收后，可以自行访问内存地址并读取</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通道程序</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指令进行控制，直到</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所有指令执行完毕后才发</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中断。</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方式四：</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通道方式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通道</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程序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ü"/>
            </a:pPr>
            <a:r>
              <a:rPr lang="zh-CN" altLang="en-US" sz="20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操作码：</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规定指令所执行的操作，如读</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写</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控制等</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ü"/>
            </a:pPr>
            <a:r>
              <a:rPr lang="zh-CN" altLang="en-US" sz="20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内存地址：</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标明数据送入内存</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读操作</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和从内存取出</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写操作</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时的内存首址</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ü"/>
            </a:pPr>
            <a:r>
              <a:rPr lang="zh-CN" altLang="en-US" sz="20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计数：</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表示指令所要读</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或写</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 </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的字节数</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ü"/>
            </a:pPr>
            <a:r>
              <a:rPr lang="zh-CN" altLang="en-US" sz="20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通道程序结束位</a:t>
            </a:r>
            <a:r>
              <a:rPr lang="en-US" altLang="zh-CN" sz="20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P</a:t>
            </a:r>
            <a:r>
              <a:rPr lang="zh-CN" altLang="en-US" sz="20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表示通道程序是否结束。</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P=1</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表示本指令是通道程序的最后一条指令</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ü"/>
            </a:pPr>
            <a:r>
              <a:rPr lang="zh-CN" altLang="en-US" sz="20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记录结束标志</a:t>
            </a:r>
            <a:r>
              <a:rPr lang="en-US" altLang="zh-CN" sz="20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R</a:t>
            </a:r>
            <a:r>
              <a:rPr lang="zh-CN" altLang="en-US" sz="20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R=0</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表示本指令与下一条指令所处理的数据是同属于一个记录；</a:t>
            </a:r>
            <a:r>
              <a:rPr lang="en-US" altLang="zh-CN" sz="2000" dirty="0">
                <a:latin typeface="华光魏体_CNKI" panose="02000500000000000000" charset="-122"/>
                <a:ea typeface="华光魏体_CNKI" panose="02000500000000000000" charset="-122"/>
                <a:cs typeface="华光魏体_CNKI" panose="02000500000000000000" charset="-122"/>
                <a:sym typeface="+mn-ea"/>
              </a:rPr>
              <a:t>R=1</a:t>
            </a:r>
            <a:r>
              <a:rPr lang="zh-CN" altLang="en-US" sz="2000" dirty="0">
                <a:latin typeface="华光魏体_CNKI" panose="02000500000000000000" charset="-122"/>
                <a:ea typeface="华光魏体_CNKI" panose="02000500000000000000" charset="-122"/>
                <a:cs typeface="华光魏体_CNKI" panose="02000500000000000000" charset="-122"/>
                <a:sym typeface="+mn-ea"/>
              </a:rPr>
              <a:t>表示这是处理某记录的最后一条指令</a:t>
            </a:r>
            <a:endParaRPr lang="zh-CN" altLang="en-US" sz="2000" dirty="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方式四：</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通道</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程序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3" name="Group 2"/>
          <p:cNvGraphicFramePr/>
          <p:nvPr/>
        </p:nvGraphicFramePr>
        <p:xfrm>
          <a:off x="4012883" y="2411413"/>
          <a:ext cx="7488237" cy="4159314"/>
        </p:xfrm>
        <a:graphic>
          <a:graphicData uri="http://schemas.openxmlformats.org/drawingml/2006/table">
            <a:tbl>
              <a:tblPr/>
              <a:tblGrid>
                <a:gridCol w="1497012"/>
                <a:gridCol w="1498600"/>
                <a:gridCol w="1497013"/>
                <a:gridCol w="1498600"/>
                <a:gridCol w="1497012"/>
              </a:tblGrid>
              <a:tr h="94480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操作</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P</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R</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计数</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内存地址</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772">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80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813</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34">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140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1034</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359">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60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5830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4471">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300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2000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772">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250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1850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34">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250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720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Rectangle 55"/>
          <p:cNvSpPr>
            <a:spLocks noChangeArrowheads="1"/>
          </p:cNvSpPr>
          <p:nvPr/>
        </p:nvSpPr>
        <p:spPr bwMode="auto">
          <a:xfrm>
            <a:off x="3789045" y="3282950"/>
            <a:ext cx="7993063" cy="1728788"/>
          </a:xfrm>
          <a:prstGeom prst="rect">
            <a:avLst/>
          </a:prstGeom>
          <a:noFill/>
          <a:ln w="635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600">
              <a:latin typeface="Times New Roman" panose="02020603050405020304" charset="0"/>
            </a:endParaRPr>
          </a:p>
        </p:txBody>
      </p:sp>
      <p:sp>
        <p:nvSpPr>
          <p:cNvPr id="11" name="Line 56"/>
          <p:cNvSpPr>
            <a:spLocks noChangeShapeType="1"/>
          </p:cNvSpPr>
          <p:nvPr/>
        </p:nvSpPr>
        <p:spPr bwMode="auto">
          <a:xfrm flipV="1">
            <a:off x="8300720" y="1803400"/>
            <a:ext cx="863600" cy="14398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Rectangle 57"/>
          <p:cNvSpPr>
            <a:spLocks noChangeArrowheads="1"/>
          </p:cNvSpPr>
          <p:nvPr/>
        </p:nvSpPr>
        <p:spPr bwMode="auto">
          <a:xfrm>
            <a:off x="8875395" y="1457325"/>
            <a:ext cx="3097213" cy="914400"/>
          </a:xfrm>
          <a:prstGeom prst="rect">
            <a:avLst/>
          </a:prstGeom>
          <a:solidFill>
            <a:srgbClr val="008000"/>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zh-CN" altLang="en-US" sz="1800" dirty="0">
                <a:solidFill>
                  <a:srgbClr val="FFFF00"/>
                </a:solidFill>
                <a:latin typeface="Verdana" panose="020B0604030504040204" pitchFamily="34" charset="0"/>
              </a:rPr>
              <a:t>多条指令操作的内存写到一起</a:t>
            </a:r>
            <a:endParaRPr kumimoji="0" lang="zh-CN" altLang="en-US" sz="1800" dirty="0">
              <a:solidFill>
                <a:srgbClr val="FFFF00"/>
              </a:solidFill>
              <a:latin typeface="Verdana" panose="020B0604030504040204" pitchFamily="34" charset="0"/>
            </a:endParaRPr>
          </a:p>
          <a:p>
            <a:pPr algn="ctr" eaLnBrk="1" hangingPunct="1">
              <a:spcBef>
                <a:spcPct val="0"/>
              </a:spcBef>
              <a:buFontTx/>
              <a:buNone/>
            </a:pPr>
            <a:r>
              <a:rPr kumimoji="0" lang="zh-CN" altLang="en-US" sz="1800" dirty="0">
                <a:solidFill>
                  <a:srgbClr val="FFFF00"/>
                </a:solidFill>
                <a:latin typeface="Verdana" panose="020B0604030504040204" pitchFamily="34" charset="0"/>
              </a:rPr>
              <a:t>通过</a:t>
            </a:r>
            <a:r>
              <a:rPr kumimoji="0" lang="en-US" altLang="zh-CN" sz="1800" dirty="0">
                <a:solidFill>
                  <a:srgbClr val="FFFF00"/>
                </a:solidFill>
                <a:latin typeface="Verdana" panose="020B0604030504040204" pitchFamily="34" charset="0"/>
              </a:rPr>
              <a:t>R</a:t>
            </a:r>
            <a:r>
              <a:rPr kumimoji="0" lang="zh-CN" altLang="en-US" sz="1800" dirty="0">
                <a:solidFill>
                  <a:srgbClr val="FFFF00"/>
                </a:solidFill>
                <a:latin typeface="Verdana" panose="020B0604030504040204" pitchFamily="34" charset="0"/>
              </a:rPr>
              <a:t>的值来识别</a:t>
            </a:r>
            <a:endParaRPr kumimoji="0" lang="zh-CN" altLang="en-US" sz="1800" dirty="0">
              <a:solidFill>
                <a:srgbClr val="FFFF00"/>
              </a:solidFill>
              <a:latin typeface="Verdana" panose="020B0604030504040204" pitchFamily="34" charset="0"/>
            </a:endParaRPr>
          </a:p>
        </p:txBody>
      </p:sp>
      <p:sp>
        <p:nvSpPr>
          <p:cNvPr id="16" name="Rectangle 58"/>
          <p:cNvSpPr>
            <a:spLocks noChangeArrowheads="1"/>
          </p:cNvSpPr>
          <p:nvPr/>
        </p:nvSpPr>
        <p:spPr bwMode="auto">
          <a:xfrm>
            <a:off x="3777933" y="4972050"/>
            <a:ext cx="7993062" cy="576263"/>
          </a:xfrm>
          <a:prstGeom prst="rect">
            <a:avLst/>
          </a:prstGeom>
          <a:noFill/>
          <a:ln w="635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600">
              <a:latin typeface="Times New Roman" panose="02020603050405020304" charset="0"/>
            </a:endParaRPr>
          </a:p>
        </p:txBody>
      </p:sp>
      <p:sp>
        <p:nvSpPr>
          <p:cNvPr id="17" name="Line 59"/>
          <p:cNvSpPr>
            <a:spLocks noChangeShapeType="1"/>
          </p:cNvSpPr>
          <p:nvPr/>
        </p:nvSpPr>
        <p:spPr bwMode="auto">
          <a:xfrm flipV="1">
            <a:off x="8083233" y="2379663"/>
            <a:ext cx="936625" cy="2663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Rectangle 60"/>
          <p:cNvSpPr>
            <a:spLocks noChangeArrowheads="1"/>
          </p:cNvSpPr>
          <p:nvPr/>
        </p:nvSpPr>
        <p:spPr bwMode="auto">
          <a:xfrm>
            <a:off x="3777933" y="5562600"/>
            <a:ext cx="7993062" cy="1152525"/>
          </a:xfrm>
          <a:prstGeom prst="rect">
            <a:avLst/>
          </a:prstGeom>
          <a:noFill/>
          <a:ln w="635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600">
              <a:latin typeface="Times New Roman" panose="02020603050405020304" charset="0"/>
            </a:endParaRPr>
          </a:p>
        </p:txBody>
      </p:sp>
      <p:sp>
        <p:nvSpPr>
          <p:cNvPr id="19" name="Line 61"/>
          <p:cNvSpPr>
            <a:spLocks noChangeShapeType="1"/>
          </p:cNvSpPr>
          <p:nvPr/>
        </p:nvSpPr>
        <p:spPr bwMode="auto">
          <a:xfrm flipV="1">
            <a:off x="8083233" y="2336800"/>
            <a:ext cx="1081087" cy="32400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xit" presetSubtype="10" fill="hold" grpId="1" nodeType="withEffect">
                                  <p:stCondLst>
                                    <p:cond delay="0"/>
                                  </p:stCondLst>
                                  <p:childTnLst>
                                    <p:animEffect transition="out" filter="blinds(horizontal)">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3" presetClass="exit" presetSubtype="10" fill="hold" nodeType="withEffect">
                                  <p:stCondLst>
                                    <p:cond delay="0"/>
                                  </p:stCondLst>
                                  <p:childTnLst>
                                    <p:animEffect transition="out" filter="blinds(horizontal)">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xit" presetSubtype="10" fill="hold" nodeType="withEffect">
                                  <p:stCondLst>
                                    <p:cond delay="0"/>
                                  </p:stCondLst>
                                  <p:childTnLst>
                                    <p:animEffect transition="out" filter="blinds(horizontal)">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par>
                                <p:cTn id="39" presetID="3" presetClass="exit" presetSubtype="10" fill="hold" grpId="1" nodeType="withEffect">
                                  <p:stCondLst>
                                    <p:cond delay="0"/>
                                  </p:stCondLst>
                                  <p:childTnLst>
                                    <p:animEffect transition="out" filter="blinds(horizontal)">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P spid="12" grpId="0" bldLvl="0" animBg="1"/>
      <p:bldP spid="16" grpId="0" bldLvl="0" animBg="1"/>
      <p:bldP spid="16" grpId="1" bldLvl="0" animBg="1"/>
      <p:bldP spid="1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6.1.3</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系统的模型</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pic>
        <p:nvPicPr>
          <p:cNvPr id="104" name="图片 103"/>
          <p:cNvPicPr>
            <a:picLocks noChangeAspect="1"/>
          </p:cNvPicPr>
          <p:nvPr/>
        </p:nvPicPr>
        <p:blipFill>
          <a:blip r:embed="rId1"/>
          <a:stretch>
            <a:fillRect/>
          </a:stretch>
        </p:blipFill>
        <p:spPr>
          <a:xfrm>
            <a:off x="4325620" y="2192020"/>
            <a:ext cx="7346950" cy="4561205"/>
          </a:xfrm>
          <a:prstGeom prst="rect">
            <a:avLst/>
          </a:prstGeom>
        </p:spPr>
      </p:pic>
      <p:sp>
        <p:nvSpPr>
          <p:cNvPr id="105" name="文本框 104"/>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6" name="文本框 105"/>
          <p:cNvSpPr txBox="1"/>
          <p:nvPr/>
        </p:nvSpPr>
        <p:spPr>
          <a:xfrm>
            <a:off x="850265" y="3086735"/>
            <a:ext cx="3353435" cy="2399665"/>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系统的上、下接口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latin typeface="Times New Roman" panose="02020603050405020304" charset="0"/>
                <a:ea typeface="华光魏体_CNKI" panose="02000500000000000000" charset="-122"/>
                <a:cs typeface="Times New Roman" panose="02020603050405020304" charset="0"/>
                <a:sym typeface="+mn-ea"/>
              </a:rPr>
              <a:t>（</a:t>
            </a:r>
            <a:r>
              <a:rPr lang="en-US" altLang="zh-CN" sz="2000">
                <a:latin typeface="Times New Roman" panose="02020603050405020304" charset="0"/>
                <a:ea typeface="华光魏体_CNKI" panose="02000500000000000000" charset="-122"/>
                <a:cs typeface="Times New Roman" panose="02020603050405020304" charset="0"/>
                <a:sym typeface="+mn-ea"/>
              </a:rPr>
              <a:t>2</a:t>
            </a:r>
            <a:r>
              <a:rPr lang="zh-CN" altLang="en-US" sz="2000">
                <a:latin typeface="Times New Roman" panose="02020603050405020304" charset="0"/>
                <a:ea typeface="华光魏体_CNKI" panose="02000500000000000000" charset="-122"/>
                <a:cs typeface="Times New Roman" panose="02020603050405020304" charset="0"/>
                <a:sym typeface="+mn-ea"/>
              </a:rPr>
              <a:t>）</a:t>
            </a:r>
            <a:r>
              <a:rPr lang="zh-CN" altLang="en-US" sz="2000">
                <a:latin typeface="Times New Roman" panose="02020603050405020304" charset="0"/>
                <a:ea typeface="华光魏体_CNKI" panose="02000500000000000000" charset="-122"/>
                <a:cs typeface="Times New Roman" panose="02020603050405020304" charset="0"/>
                <a:sym typeface="+mn-ea"/>
              </a:rPr>
              <a:t>下接口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系统与硬件系统的对接界面，一般不会直接跟设备对接，而是对接设备控制</a:t>
            </a:r>
            <a:r>
              <a:rPr lang="zh-CN" altLang="en-US" sz="2000">
                <a:latin typeface="Times New Roman" panose="02020603050405020304" charset="0"/>
                <a:ea typeface="华光魏体_CNKI" panose="02000500000000000000" charset="-122"/>
                <a:cs typeface="Times New Roman" panose="02020603050405020304" charset="0"/>
                <a:sym typeface="+mn-ea"/>
              </a:rPr>
              <a:t>器；</a:t>
            </a:r>
            <a:endParaRPr lang="zh-CN" altLang="en-US" sz="2000">
              <a:latin typeface="Times New Roman" panose="02020603050405020304" charset="0"/>
              <a:ea typeface="华光魏体_CNKI" panose="02000500000000000000" charset="-122"/>
              <a:cs typeface="Times New Roman" panose="02020603050405020304" charset="0"/>
              <a:sym typeface="+mn-ea"/>
            </a:endParaRPr>
          </a:p>
        </p:txBody>
      </p:sp>
      <p:sp>
        <p:nvSpPr>
          <p:cNvPr id="107" name="矩形 106"/>
          <p:cNvSpPr/>
          <p:nvPr/>
        </p:nvSpPr>
        <p:spPr>
          <a:xfrm>
            <a:off x="4533900" y="4930775"/>
            <a:ext cx="6985000" cy="42545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驱动程序中最重要的技术：对</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设备的控制方式</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方式四：</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通道</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程序</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6.4 </a:t>
            </a:r>
            <a:r>
              <a:rPr lang="zh-CN" altLang="en-US" sz="4400">
                <a:latin typeface="华光魏体_CNKI" panose="02000500000000000000" charset="-122"/>
                <a:ea typeface="华光魏体_CNKI" panose="02000500000000000000" charset="-122"/>
              </a:rPr>
              <a:t>设备</a:t>
            </a:r>
            <a:r>
              <a:rPr lang="zh-CN" altLang="en-US" sz="4400">
                <a:latin typeface="华光魏体_CNKI" panose="02000500000000000000" charset="-122"/>
                <a:ea typeface="华光魏体_CNKI" panose="02000500000000000000" charset="-122"/>
              </a:rPr>
              <a:t>驱动程序</a:t>
            </a:r>
            <a:endParaRPr lang="zh-CN" altLang="en-US" sz="4400">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Group 2"/>
          <p:cNvGraphicFramePr/>
          <p:nvPr/>
        </p:nvGraphicFramePr>
        <p:xfrm>
          <a:off x="4078288" y="2487613"/>
          <a:ext cx="7488237" cy="4159314"/>
        </p:xfrm>
        <a:graphic>
          <a:graphicData uri="http://schemas.openxmlformats.org/drawingml/2006/table">
            <a:tbl>
              <a:tblPr/>
              <a:tblGrid>
                <a:gridCol w="1497012"/>
                <a:gridCol w="1498600"/>
                <a:gridCol w="1497013"/>
                <a:gridCol w="1498600"/>
                <a:gridCol w="1497012"/>
              </a:tblGrid>
              <a:tr h="94480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操作</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P</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R</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计数</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内存地址</a:t>
                      </a: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772">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80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813</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34">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140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1034</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359">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60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5830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4471">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300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2000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772">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250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1850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34">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Write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250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720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 name="Line 53"/>
          <p:cNvSpPr>
            <a:spLocks noChangeShapeType="1"/>
          </p:cNvSpPr>
          <p:nvPr/>
        </p:nvSpPr>
        <p:spPr bwMode="auto">
          <a:xfrm flipH="1">
            <a:off x="5916613" y="2182813"/>
            <a:ext cx="2881312" cy="4175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Rectangle 54"/>
          <p:cNvSpPr>
            <a:spLocks noChangeArrowheads="1"/>
          </p:cNvSpPr>
          <p:nvPr/>
        </p:nvSpPr>
        <p:spPr bwMode="auto">
          <a:xfrm>
            <a:off x="8797925" y="1822450"/>
            <a:ext cx="3024188" cy="620713"/>
          </a:xfrm>
          <a:prstGeom prst="rect">
            <a:avLst/>
          </a:prstGeom>
          <a:solidFill>
            <a:srgbClr val="800080"/>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zh-CN" altLang="en-US" sz="1800">
                <a:solidFill>
                  <a:srgbClr val="FFFF00"/>
                </a:solidFill>
                <a:latin typeface="Verdana" panose="020B0604030504040204" pitchFamily="34" charset="0"/>
              </a:rPr>
              <a:t>通道程序的最后一条指令</a:t>
            </a:r>
            <a:endParaRPr kumimoji="0" lang="zh-CN" altLang="en-US" sz="1800">
              <a:solidFill>
                <a:srgbClr val="FFFF00"/>
              </a:solidFill>
              <a:latin typeface="Verdana" panose="020B0604030504040204" pitchFamily="34" charset="0"/>
            </a:endParaRPr>
          </a:p>
          <a:p>
            <a:pPr algn="ctr" eaLnBrk="1" hangingPunct="1">
              <a:spcBef>
                <a:spcPct val="0"/>
              </a:spcBef>
              <a:buFontTx/>
              <a:buNone/>
            </a:pPr>
            <a:r>
              <a:rPr kumimoji="0" lang="zh-CN" altLang="en-US" sz="1800">
                <a:solidFill>
                  <a:srgbClr val="FFFF00"/>
                </a:solidFill>
                <a:latin typeface="Verdana" panose="020B0604030504040204" pitchFamily="34" charset="0"/>
              </a:rPr>
              <a:t>通过</a:t>
            </a:r>
            <a:r>
              <a:rPr kumimoji="0" lang="en-US" altLang="zh-CN" sz="1800">
                <a:solidFill>
                  <a:srgbClr val="FFFF00"/>
                </a:solidFill>
                <a:latin typeface="Verdana" panose="020B0604030504040204" pitchFamily="34" charset="0"/>
              </a:rPr>
              <a:t>P</a:t>
            </a:r>
            <a:r>
              <a:rPr kumimoji="0" lang="zh-CN" altLang="en-US" sz="1800">
                <a:solidFill>
                  <a:srgbClr val="FFFF00"/>
                </a:solidFill>
                <a:latin typeface="Verdana" panose="020B0604030504040204" pitchFamily="34" charset="0"/>
              </a:rPr>
              <a:t>的值来识别</a:t>
            </a:r>
            <a:endParaRPr kumimoji="0" lang="zh-CN" altLang="en-US" sz="1800">
              <a:solidFill>
                <a:srgbClr val="FFFF00"/>
              </a:solidFill>
              <a:latin typeface="Verdana" panose="020B0604030504040204" pitchFamily="34" charset="0"/>
            </a:endParaRPr>
          </a:p>
        </p:txBody>
      </p:sp>
      <p:sp>
        <p:nvSpPr>
          <p:cNvPr id="22" name="Rectangle 55"/>
          <p:cNvSpPr>
            <a:spLocks noChangeArrowheads="1"/>
          </p:cNvSpPr>
          <p:nvPr/>
        </p:nvSpPr>
        <p:spPr bwMode="auto">
          <a:xfrm>
            <a:off x="3854450" y="3359150"/>
            <a:ext cx="7993063" cy="1728788"/>
          </a:xfrm>
          <a:prstGeom prst="rect">
            <a:avLst/>
          </a:prstGeom>
          <a:noFill/>
          <a:ln w="635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600">
              <a:latin typeface="Times New Roman" panose="02020603050405020304" charset="0"/>
            </a:endParaRPr>
          </a:p>
        </p:txBody>
      </p:sp>
      <p:sp>
        <p:nvSpPr>
          <p:cNvPr id="23" name="Rectangle 58"/>
          <p:cNvSpPr>
            <a:spLocks noChangeArrowheads="1"/>
          </p:cNvSpPr>
          <p:nvPr/>
        </p:nvSpPr>
        <p:spPr bwMode="auto">
          <a:xfrm>
            <a:off x="3843338" y="5048250"/>
            <a:ext cx="7993062" cy="576263"/>
          </a:xfrm>
          <a:prstGeom prst="rect">
            <a:avLst/>
          </a:prstGeom>
          <a:noFill/>
          <a:ln w="635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600">
              <a:latin typeface="Times New Roman" panose="02020603050405020304" charset="0"/>
            </a:endParaRPr>
          </a:p>
        </p:txBody>
      </p:sp>
      <p:sp>
        <p:nvSpPr>
          <p:cNvPr id="24" name="Rectangle 60"/>
          <p:cNvSpPr>
            <a:spLocks noChangeArrowheads="1"/>
          </p:cNvSpPr>
          <p:nvPr/>
        </p:nvSpPr>
        <p:spPr bwMode="auto">
          <a:xfrm>
            <a:off x="3843338" y="5638800"/>
            <a:ext cx="7993062" cy="1152525"/>
          </a:xfrm>
          <a:prstGeom prst="rect">
            <a:avLst/>
          </a:prstGeom>
          <a:noFill/>
          <a:ln w="635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600">
              <a:latin typeface="Times New Roman" panose="0202060305040502030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5077460"/>
          </a:xfrm>
          <a:prstGeom prst="rect">
            <a:avLst/>
          </a:prstGeom>
          <a:noFill/>
        </p:spPr>
        <p:txBody>
          <a:bodyPr wrap="square" rtlCol="0">
            <a:spAutoFit/>
          </a:bodyPr>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6.1 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系统的功能、模型和接口</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6.2 </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设备和设备控制器</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6.3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中断机构和中断处理</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chemeClr val="tx1"/>
                </a:solidFill>
                <a:latin typeface="Times New Roman" panose="02020603050405020304" charset="0"/>
                <a:ea typeface="华光魏体_CNKI" panose="02000500000000000000" charset="-122"/>
                <a:cs typeface="Times New Roman" panose="02020603050405020304" charset="0"/>
              </a:rPr>
              <a:t>6.4 </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rPr>
              <a:t>设备驱动程序</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r>
              <a:rPr lang="en-US" altLang="zh-CN" sz="2400">
                <a:solidFill>
                  <a:srgbClr val="FF0000"/>
                </a:solidFill>
                <a:latin typeface="Times New Roman" panose="02020603050405020304" charset="0"/>
                <a:ea typeface="华光魏体_CNKI" panose="02000500000000000000" charset="-122"/>
                <a:cs typeface="Times New Roman" panose="02020603050405020304" charset="0"/>
              </a:rPr>
              <a:t>6.5 </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rPr>
              <a:t>与设备无关的</a:t>
            </a:r>
            <a:r>
              <a:rPr lang="en-US" altLang="zh-CN" sz="2400">
                <a:solidFill>
                  <a:srgbClr val="FF0000"/>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6.6 </a:t>
            </a:r>
            <a:r>
              <a:rPr lang="zh-CN" altLang="en-US" sz="2400">
                <a:latin typeface="Times New Roman" panose="02020603050405020304" charset="0"/>
                <a:ea typeface="华光魏体_CNKI" panose="02000500000000000000" charset="-122"/>
                <a:cs typeface="Times New Roman" panose="02020603050405020304" charset="0"/>
                <a:sym typeface="+mn-ea"/>
              </a:rPr>
              <a:t>用户层的</a:t>
            </a:r>
            <a:r>
              <a:rPr lang="en-US" altLang="zh-CN" sz="2400">
                <a:latin typeface="Times New Roman" panose="02020603050405020304" charset="0"/>
                <a:ea typeface="华光魏体_CNKI" panose="02000500000000000000" charset="-122"/>
                <a:cs typeface="Times New Roman" panose="02020603050405020304" charset="0"/>
                <a:sym typeface="+mn-ea"/>
              </a:rPr>
              <a:t>I/O</a:t>
            </a:r>
            <a:r>
              <a:rPr lang="zh-CN" altLang="en-US" sz="2400">
                <a:latin typeface="Times New Roman" panose="02020603050405020304" charset="0"/>
                <a:ea typeface="华光魏体_CNKI" panose="02000500000000000000" charset="-122"/>
                <a:cs typeface="Times New Roman" panose="02020603050405020304" charset="0"/>
                <a:sym typeface="+mn-ea"/>
              </a:rPr>
              <a:t>软件</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6.7 </a:t>
            </a:r>
            <a:r>
              <a:rPr lang="zh-CN" altLang="en-US" sz="2400">
                <a:latin typeface="Times New Roman" panose="02020603050405020304" charset="0"/>
                <a:ea typeface="华光魏体_CNKI" panose="02000500000000000000" charset="-122"/>
                <a:cs typeface="Times New Roman" panose="02020603050405020304" charset="0"/>
                <a:sym typeface="+mn-ea"/>
              </a:rPr>
              <a:t>缓冲区管理</a:t>
            </a:r>
            <a:endParaRPr lang="zh-CN" altLang="en-US" sz="24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None/>
            </a:pPr>
            <a:r>
              <a:rPr lang="en-US" altLang="zh-CN" sz="2400">
                <a:latin typeface="Times New Roman" panose="02020603050405020304" charset="0"/>
                <a:ea typeface="华光魏体_CNKI" panose="02000500000000000000" charset="-122"/>
                <a:cs typeface="Times New Roman" panose="02020603050405020304" charset="0"/>
                <a:sym typeface="+mn-ea"/>
              </a:rPr>
              <a:t>6.8 </a:t>
            </a:r>
            <a:r>
              <a:rPr lang="zh-CN" altLang="en-US" sz="2400">
                <a:latin typeface="Times New Roman" panose="02020603050405020304" charset="0"/>
                <a:ea typeface="华光魏体_CNKI" panose="02000500000000000000" charset="-122"/>
                <a:cs typeface="Times New Roman" panose="02020603050405020304" charset="0"/>
                <a:sym typeface="+mn-ea"/>
              </a:rPr>
              <a:t>磁盘存储器的性能和调度</a:t>
            </a: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a:p>
            <a:pPr indent="0">
              <a:lnSpc>
                <a:spcPct val="150000"/>
              </a:lnSpc>
              <a:buNone/>
            </a:pPr>
            <a:endParaRPr lang="zh-CN" altLang="en-US" sz="2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输入输出</a:t>
            </a:r>
            <a:r>
              <a:rPr lang="zh-CN" altLang="en-US" sz="4400">
                <a:latin typeface="华光魏体_CNKI" panose="02000500000000000000" charset="-122"/>
                <a:ea typeface="华光魏体_CNKI" panose="02000500000000000000" charset="-122"/>
              </a:rPr>
              <a:t>系统</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346315" y="2019300"/>
            <a:ext cx="3947795" cy="398780"/>
          </a:xfrm>
          <a:prstGeom prst="rect">
            <a:avLst/>
          </a:prstGeom>
          <a:noFill/>
          <a:ln w="22225">
            <a:solidFill>
              <a:srgbClr val="00B050"/>
            </a:solidFill>
            <a:prstDash val="sysDash"/>
          </a:ln>
        </p:spPr>
        <p:txBody>
          <a:bodyPr wrap="square" rtlCol="0">
            <a:spAutoFit/>
          </a:bodyPr>
          <a:p>
            <a:pPr algn="ct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系统的基本概念和模型</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18" name="直接箭头连接符 17"/>
          <p:cNvCxnSpPr/>
          <p:nvPr/>
        </p:nvCxnSpPr>
        <p:spPr>
          <a:xfrm>
            <a:off x="6549390" y="226377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446530" y="2577465"/>
            <a:ext cx="4791710" cy="263715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nvCxnSpPr>
        <p:spPr>
          <a:xfrm>
            <a:off x="6549390" y="383222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339965" y="3606800"/>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按照</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系统的模型自底向上的顺序进行</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介绍</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sp>
        <p:nvSpPr>
          <p:cNvPr id="16" name="矩形 15"/>
          <p:cNvSpPr/>
          <p:nvPr/>
        </p:nvSpPr>
        <p:spPr>
          <a:xfrm>
            <a:off x="1446530" y="52952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440180" y="5841365"/>
            <a:ext cx="4791710" cy="46482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412990" y="5009515"/>
            <a:ext cx="3947795" cy="706755"/>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在存储系统中的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磁盘缓冲（</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Disk Cache</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对应了内存对</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的</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支持</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1" name="直接箭头连接符 20"/>
          <p:cNvCxnSpPr/>
          <p:nvPr/>
        </p:nvCxnSpPr>
        <p:spPr>
          <a:xfrm>
            <a:off x="6616065" y="5514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412990" y="5841365"/>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一个典型的</a:t>
            </a:r>
            <a:r>
              <a:rPr lang="en-US" altLang="zh-CN" sz="2000">
                <a:solidFill>
                  <a:srgbClr val="00B050"/>
                </a:solidFill>
                <a:latin typeface="Times New Roman" panose="02020603050405020304" charset="0"/>
                <a:ea typeface="华光魏体_CNKI" panose="02000500000000000000" charset="-122"/>
                <a:cs typeface="Times New Roman" panose="02020603050405020304" charset="0"/>
              </a:rPr>
              <a:t>I/O</a:t>
            </a:r>
            <a:r>
              <a:rPr lang="zh-CN" altLang="en-US" sz="2000">
                <a:solidFill>
                  <a:srgbClr val="00B050"/>
                </a:solidFill>
                <a:latin typeface="Times New Roman" panose="02020603050405020304" charset="0"/>
                <a:ea typeface="华光魏体_CNKI" panose="02000500000000000000" charset="-122"/>
                <a:cs typeface="Times New Roman" panose="02020603050405020304" charset="0"/>
              </a:rPr>
              <a:t>系统</a:t>
            </a:r>
            <a:endParaRPr lang="zh-CN" altLang="en-US" sz="2000">
              <a:solidFill>
                <a:srgbClr val="00B050"/>
              </a:solidFill>
              <a:latin typeface="Times New Roman" panose="02020603050405020304" charset="0"/>
              <a:ea typeface="华光魏体_CNKI" panose="02000500000000000000" charset="-122"/>
              <a:cs typeface="Times New Roman" panose="02020603050405020304" charset="0"/>
            </a:endParaRPr>
          </a:p>
        </p:txBody>
      </p:sp>
      <p:cxnSp>
        <p:nvCxnSpPr>
          <p:cNvPr id="23" name="直接箭头连接符 22"/>
          <p:cNvCxnSpPr/>
          <p:nvPr/>
        </p:nvCxnSpPr>
        <p:spPr>
          <a:xfrm>
            <a:off x="6622415" y="6022340"/>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与设备无关的含义：应用程序中所用的设备，不必局限于使用某个具体的物理设备；</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驱动是和硬件紧密相关的软件，即使同一类型的设备，但品牌不同，其驱动</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亦不同；</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因此，为了设备的独立性，在驱动之上，设置了设备无关</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软件，也称为设备独立性</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软件</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早期</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OS</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中，应用程序使用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设备时，需要指定设备的物理</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名称；</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假设该设备被占用，即使系统中还有其他的同类设备，也无法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使用；</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假设该设备被替换，则应用程序也无法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执行；</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因此，引入逻辑设备名，例如：</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/dev/printer</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功能：</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1.</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设备驱动程序的统一</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接口；</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2.</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缓冲</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管理</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3.</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差错</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控制</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4.</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对独立设备的分配与</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回收</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5.</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独立于设备的逻辑数据</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块</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早期</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OS</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中，应用程序使用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设备时，需要指定设备的物理</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名称；</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假设该设备被占用，即使系统中还有其他的同类设备，也无法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使用；</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假设该设备被替换，则应用程序也无法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执行；</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因此，引入逻辑设备名，例如：</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/dev/printer</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功能：</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1.</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设备驱动程序的统一接口；</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lvl="1" indent="0">
              <a:lnSpc>
                <a:spcPct val="150000"/>
              </a:lnSpc>
              <a:buFont typeface="Wingdings" panose="05000000000000000000" charset="0"/>
              <a:buNone/>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向用户层提供统一的接口</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lvl="1" indent="0">
              <a:lnSpc>
                <a:spcPct val="150000"/>
              </a:lnSpc>
              <a:buFont typeface="Wingdings" panose="05000000000000000000" charset="0"/>
              <a:buNone/>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由于不同的物理设备的驱动程序的名称和参数都不同，为了让用户层能够用统一的命令，比如（</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read</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或者</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write</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）来调用</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 </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需要将用户的</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命令，映射成所启动设备的驱动程序的名称</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逻辑设备向物理</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设备的转换</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和参数；</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早期</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OS</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中，应用程序使用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设备时，需要指定设备的物理</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名称；</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假设该设备被占用，即使系统中还有其他的同类设备，也无法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使用；</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假设该设备被替换，则应用程序也无法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执行；</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因此，引入逻辑设备名，例如：</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/dev/printer</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功能：</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2.</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缓冲管理</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lvl="1" indent="0">
              <a:lnSpc>
                <a:spcPct val="150000"/>
              </a:lnSpc>
              <a:buFont typeface="Wingdings" panose="05000000000000000000" charset="0"/>
              <a:buNone/>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由于</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设备和</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CPU</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处理速度的差异，一般都会为</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设备设置缓冲区，即磁盘缓冲，</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6.7</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节会单独说明；</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早期</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OS</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中，应用程序使用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设备时，需要指定设备的物理</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名称；</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假设该设备被占用，即使系统中还有其他的同类设备，也无法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使用；</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假设该设备被替换，则应用程序也无法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执行；</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因此，引入逻辑设备名，例如：</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/dev/printer</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功能：</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3.</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差错控制</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lvl="1" indent="0">
              <a:lnSpc>
                <a:spcPct val="150000"/>
              </a:lnSpc>
              <a:buFont typeface="Wingdings" panose="05000000000000000000" charset="0"/>
              <a:buNone/>
            </a:pP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一般的，差错控制由驱动程序完成，驱动搞不定的，再有设备独立性软件</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做；</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暂时性错误：例如磁盘传送错误，驱动会进行</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10</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次重传；如果</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10</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次仍然有错，则上报；</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持久性错误：有些可以通过操作系统来解决，例如磁盘某个盘块故障了，操作系统可以默认其失效，以后</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不使用；</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早期</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OS</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中，应用程序使用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设备时，需要指定设备的物理</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名称；</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假设该设备被占用，即使系统中还有其他的同类设备，也无法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使用；</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假设该设备被替换，则应用程序也无法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执行；</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因此，引入逻辑设备名，例如：</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/dev/printer</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功能：</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4.</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对独立设备的分配与回收</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lvl="1" indent="0">
              <a:lnSpc>
                <a:spcPct val="150000"/>
              </a:lnSpc>
              <a:buFont typeface="Wingdings" panose="05000000000000000000" charset="0"/>
              <a:buNone/>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设备可用资源管理和分配；【重要，一会儿</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重点讲】</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lvl="1" indent="0">
              <a:lnSpc>
                <a:spcPct val="150000"/>
              </a:lnSpc>
              <a:buFont typeface="Wingdings" panose="05000000000000000000" charset="0"/>
              <a:buNone/>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独占设备：互斥分配</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空闲则分配，否则被阻塞</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lvl="1" indent="0">
              <a:lnSpc>
                <a:spcPct val="150000"/>
              </a:lnSpc>
              <a:buFont typeface="Wingdings" panose="05000000000000000000" charset="0"/>
              <a:buNone/>
            </a:pP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早期</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OS</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中，应用程序使用</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I/O</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设备时，需要指定设备的物理</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名称；</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假设该设备被占用，即使系统中还有其他的同类设备，也无法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使用；</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假设该设备被替换，则应用程序也无法</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执行；</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因此，引入逻辑设备名，例如：</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/dev/printer</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功能：</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5.</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独立于设备的逻辑数据块</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lvl="1" indent="0">
              <a:lnSpc>
                <a:spcPct val="150000"/>
              </a:lnSpc>
              <a:buNone/>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由于不同设备数据交换的单位不同，例如字符型设备，以字符为单位，块设备以块为单位，即使同为块设备，其块的大小也不同，所以，需要隐藏这些不同设备具体参数的不同，向高层提供大小统一的逻辑数据块（例如都是</a:t>
            </a:r>
            <a:r>
              <a:rPr lang="en-US" altLang="zh-CN"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4K</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为</a:t>
            </a: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一块）；</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494665" y="1853565"/>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设备分配</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四个数据结构：</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设备控制表</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DCT</a:t>
            </a:r>
            <a:endPar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控制器控制表</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COCT</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通道控制表</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CHCT</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系统设备表</a:t>
            </a:r>
            <a:r>
              <a:rPr lang="en-US" altLang="zh-CN" sz="24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SDT</a:t>
            </a:r>
            <a:endParaRPr lang="en-US" altLang="zh-CN" sz="2400" dirty="0">
              <a:solidFill>
                <a:srgbClr val="0070C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pic>
        <p:nvPicPr>
          <p:cNvPr id="101" name="图片 100"/>
          <p:cNvPicPr/>
          <p:nvPr/>
        </p:nvPicPr>
        <p:blipFill>
          <a:blip r:embed="rId1"/>
          <a:stretch>
            <a:fillRect/>
          </a:stretch>
        </p:blipFill>
        <p:spPr>
          <a:xfrm>
            <a:off x="4256405" y="4305935"/>
            <a:ext cx="7879715" cy="1913890"/>
          </a:xfrm>
          <a:prstGeom prst="rect">
            <a:avLst/>
          </a:prstGeom>
          <a:noFill/>
          <a:ln w="9525">
            <a:noFill/>
          </a:ln>
        </p:spPr>
      </p:pic>
      <p:sp>
        <p:nvSpPr>
          <p:cNvPr id="2" name="文本框 1"/>
          <p:cNvSpPr txBox="1"/>
          <p:nvPr/>
        </p:nvSpPr>
        <p:spPr>
          <a:xfrm>
            <a:off x="4048760" y="3469005"/>
            <a:ext cx="6382385" cy="530225"/>
          </a:xfrm>
          <a:prstGeom prst="rect">
            <a:avLst/>
          </a:prstGeom>
          <a:noFill/>
        </p:spPr>
        <p:txBody>
          <a:bodyPr wrap="square" rtlCol="0">
            <a:noAutofit/>
          </a:bodyPr>
          <a:p>
            <a:pPr marL="342900" indent="-342900">
              <a:lnSpc>
                <a:spcPct val="150000"/>
              </a:lnSpc>
              <a:buFont typeface="Wingdings" panose="05000000000000000000" charset="0"/>
              <a:buChar char="Ø"/>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每个设备一个设备控制表</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DCT</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2452370"/>
          </a:xfrm>
          <a:prstGeom prst="rect">
            <a:avLst/>
          </a:prstGeom>
          <a:noFill/>
        </p:spPr>
        <p:txBody>
          <a:bodyPr wrap="square" rtlCol="0">
            <a:no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6.1.3</a:t>
            </a:r>
            <a:r>
              <a:rPr lang="en-US" altLang="zh-CN" sz="2400">
                <a:solidFill>
                  <a:schemeClr val="tx1"/>
                </a:solidFill>
                <a:latin typeface="Times New Roman" panose="02020603050405020304" charset="0"/>
                <a:ea typeface="华光魏体_CNKI" panose="02000500000000000000" charset="-122"/>
                <a:cs typeface="Times New Roman" panose="02020603050405020304" charset="0"/>
                <a:sym typeface="+mn-ea"/>
              </a:rPr>
              <a:t>I/O</a:t>
            </a:r>
            <a:r>
              <a:rPr lang="zh-CN" altLang="en-US" sz="2400">
                <a:solidFill>
                  <a:schemeClr val="tx1"/>
                </a:solidFill>
                <a:latin typeface="Times New Roman" panose="02020603050405020304" charset="0"/>
                <a:ea typeface="华光魏体_CNKI" panose="02000500000000000000" charset="-122"/>
                <a:cs typeface="Times New Roman" panose="02020603050405020304" charset="0"/>
                <a:sym typeface="+mn-ea"/>
              </a:rPr>
              <a:t>系统的模型</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sym typeface="+mn-ea"/>
            </a:endParaRPr>
          </a:p>
        </p:txBody>
      </p:sp>
      <p:pic>
        <p:nvPicPr>
          <p:cNvPr id="104" name="图片 103"/>
          <p:cNvPicPr>
            <a:picLocks noChangeAspect="1"/>
          </p:cNvPicPr>
          <p:nvPr/>
        </p:nvPicPr>
        <p:blipFill>
          <a:blip r:embed="rId1"/>
          <a:stretch>
            <a:fillRect/>
          </a:stretch>
        </p:blipFill>
        <p:spPr>
          <a:xfrm>
            <a:off x="4325620" y="2192020"/>
            <a:ext cx="7346950" cy="4561205"/>
          </a:xfrm>
          <a:prstGeom prst="rect">
            <a:avLst/>
          </a:prstGeom>
        </p:spPr>
      </p:pic>
      <p:sp>
        <p:nvSpPr>
          <p:cNvPr id="105" name="文本框 104"/>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6.1 </a:t>
            </a:r>
            <a:r>
              <a:rPr lang="en-US" altLang="zh-CN" sz="4400">
                <a:latin typeface="Times New Roman" panose="02020603050405020304" charset="0"/>
                <a:ea typeface="华光魏体_CNKI" panose="02000500000000000000" charset="-122"/>
                <a:cs typeface="Times New Roman" panose="02020603050405020304" charset="0"/>
                <a:sym typeface="+mn-ea"/>
              </a:rPr>
              <a:t>I/O</a:t>
            </a:r>
            <a:r>
              <a:rPr lang="zh-CN" altLang="en-US" sz="4400">
                <a:latin typeface="Times New Roman" panose="02020603050405020304" charset="0"/>
                <a:ea typeface="华光魏体_CNKI" panose="02000500000000000000" charset="-122"/>
                <a:cs typeface="Times New Roman" panose="02020603050405020304" charset="0"/>
                <a:sym typeface="+mn-ea"/>
              </a:rPr>
              <a:t>系统的功能、模型和接口</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6" name="文本框 105"/>
          <p:cNvSpPr txBox="1"/>
          <p:nvPr/>
        </p:nvSpPr>
        <p:spPr>
          <a:xfrm>
            <a:off x="850265" y="3086735"/>
            <a:ext cx="3353435" cy="2399665"/>
          </a:xfrm>
          <a:prstGeom prst="rect">
            <a:avLst/>
          </a:prstGeom>
          <a:noFill/>
        </p:spPr>
        <p:txBody>
          <a:bodyPr wrap="square" rtlCol="0" anchor="t">
            <a:spAutoFit/>
          </a:bodyPr>
          <a:p>
            <a:pPr marL="342900" indent="-342900">
              <a:lnSpc>
                <a:spcPct val="150000"/>
              </a:lnSpc>
              <a:buFont typeface="Wingdings" panose="05000000000000000000" charset="0"/>
              <a:buChar char="p"/>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系统的上、下接口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zh-CN" altLang="en-US" sz="2000">
                <a:latin typeface="Times New Roman" panose="02020603050405020304" charset="0"/>
                <a:ea typeface="华光魏体_CNKI" panose="02000500000000000000" charset="-122"/>
                <a:cs typeface="Times New Roman" panose="02020603050405020304" charset="0"/>
                <a:sym typeface="+mn-ea"/>
              </a:rPr>
              <a:t>（</a:t>
            </a:r>
            <a:r>
              <a:rPr lang="en-US" altLang="zh-CN" sz="2000">
                <a:latin typeface="Times New Roman" panose="02020603050405020304" charset="0"/>
                <a:ea typeface="华光魏体_CNKI" panose="02000500000000000000" charset="-122"/>
                <a:cs typeface="Times New Roman" panose="02020603050405020304" charset="0"/>
                <a:sym typeface="+mn-ea"/>
              </a:rPr>
              <a:t>2</a:t>
            </a:r>
            <a:r>
              <a:rPr lang="zh-CN" altLang="en-US" sz="2000">
                <a:latin typeface="Times New Roman" panose="02020603050405020304" charset="0"/>
                <a:ea typeface="华光魏体_CNKI" panose="02000500000000000000" charset="-122"/>
                <a:cs typeface="Times New Roman" panose="02020603050405020304" charset="0"/>
                <a:sym typeface="+mn-ea"/>
              </a:rPr>
              <a:t>）</a:t>
            </a:r>
            <a:r>
              <a:rPr lang="zh-CN" altLang="en-US" sz="2000">
                <a:latin typeface="Times New Roman" panose="02020603050405020304" charset="0"/>
                <a:ea typeface="华光魏体_CNKI" panose="02000500000000000000" charset="-122"/>
                <a:cs typeface="Times New Roman" panose="02020603050405020304" charset="0"/>
                <a:sym typeface="+mn-ea"/>
              </a:rPr>
              <a:t>下接口</a:t>
            </a:r>
            <a:endParaRPr lang="zh-CN" altLang="en-US" sz="2000">
              <a:latin typeface="Times New Roman" panose="02020603050405020304" charset="0"/>
              <a:ea typeface="华光魏体_CNKI" panose="02000500000000000000" charset="-122"/>
              <a:cs typeface="Times New Roman" panose="02020603050405020304" charset="0"/>
              <a:sym typeface="+mn-ea"/>
            </a:endParaRPr>
          </a:p>
          <a:p>
            <a:pPr indent="0">
              <a:lnSpc>
                <a:spcPct val="150000"/>
              </a:lnSpc>
              <a:buFont typeface="Wingdings" panose="05000000000000000000" charset="0"/>
              <a:buNone/>
            </a:pPr>
            <a:r>
              <a:rPr lang="en-US" altLang="zh-CN" sz="2000">
                <a:latin typeface="Times New Roman" panose="02020603050405020304" charset="0"/>
                <a:ea typeface="华光魏体_CNKI" panose="02000500000000000000" charset="-122"/>
                <a:cs typeface="Times New Roman" panose="02020603050405020304" charset="0"/>
                <a:sym typeface="+mn-ea"/>
              </a:rPr>
              <a:t>I/O</a:t>
            </a:r>
            <a:r>
              <a:rPr lang="zh-CN" altLang="en-US" sz="2000">
                <a:latin typeface="Times New Roman" panose="02020603050405020304" charset="0"/>
                <a:ea typeface="华光魏体_CNKI" panose="02000500000000000000" charset="-122"/>
                <a:cs typeface="Times New Roman" panose="02020603050405020304" charset="0"/>
                <a:sym typeface="+mn-ea"/>
              </a:rPr>
              <a:t>系统与硬件系统的对接界面，一般不会直接跟设备对接，而是对接设备控制</a:t>
            </a:r>
            <a:r>
              <a:rPr lang="zh-CN" altLang="en-US" sz="2000">
                <a:latin typeface="Times New Roman" panose="02020603050405020304" charset="0"/>
                <a:ea typeface="华光魏体_CNKI" panose="02000500000000000000" charset="-122"/>
                <a:cs typeface="Times New Roman" panose="02020603050405020304" charset="0"/>
                <a:sym typeface="+mn-ea"/>
              </a:rPr>
              <a:t>器；</a:t>
            </a:r>
            <a:endParaRPr lang="zh-CN" altLang="en-US" sz="2000">
              <a:latin typeface="Times New Roman" panose="02020603050405020304" charset="0"/>
              <a:ea typeface="华光魏体_CNKI" panose="02000500000000000000" charset="-122"/>
              <a:cs typeface="Times New Roman" panose="02020603050405020304" charset="0"/>
              <a:sym typeface="+mn-ea"/>
            </a:endParaRPr>
          </a:p>
        </p:txBody>
      </p:sp>
      <p:sp>
        <p:nvSpPr>
          <p:cNvPr id="2" name="文本框 1"/>
          <p:cNvSpPr txBox="1"/>
          <p:nvPr/>
        </p:nvSpPr>
        <p:spPr>
          <a:xfrm>
            <a:off x="914400" y="5686425"/>
            <a:ext cx="2952750" cy="829945"/>
          </a:xfrm>
          <a:prstGeom prst="rect">
            <a:avLst/>
          </a:prstGeom>
          <a:noFill/>
        </p:spPr>
        <p:txBody>
          <a:bodyPr wrap="square" rtlCol="0">
            <a:spAutoFit/>
          </a:bodyPr>
          <a:p>
            <a:pPr algn="ctr"/>
            <a:r>
              <a:rPr lang="zh-CN" altLang="en-US" sz="2400" b="1">
                <a:solidFill>
                  <a:schemeClr val="tx1"/>
                </a:solidFill>
                <a:latin typeface="华光魏体_CNKI" panose="02000500000000000000" charset="-122"/>
                <a:ea typeface="华光魏体_CNKI" panose="02000500000000000000" charset="-122"/>
              </a:rPr>
              <a:t>在上、下两个接口之间则是</a:t>
            </a:r>
            <a:r>
              <a:rPr lang="en-US" altLang="zh-CN" sz="2400" b="1">
                <a:solidFill>
                  <a:schemeClr val="tx1"/>
                </a:solidFill>
                <a:latin typeface="华光魏体_CNKI" panose="02000500000000000000" charset="-122"/>
                <a:ea typeface="华光魏体_CNKI" panose="02000500000000000000" charset="-122"/>
              </a:rPr>
              <a:t>I/O</a:t>
            </a:r>
            <a:r>
              <a:rPr lang="zh-CN" altLang="en-US" sz="2400" b="1">
                <a:solidFill>
                  <a:schemeClr val="tx1"/>
                </a:solidFill>
                <a:latin typeface="华光魏体_CNKI" panose="02000500000000000000" charset="-122"/>
                <a:ea typeface="华光魏体_CNKI" panose="02000500000000000000" charset="-122"/>
              </a:rPr>
              <a:t>系统</a:t>
            </a:r>
            <a:endParaRPr lang="zh-CN" altLang="en-US" sz="2400" b="1">
              <a:solidFill>
                <a:schemeClr val="tx1"/>
              </a:solidFill>
              <a:latin typeface="华光魏体_CNKI" panose="02000500000000000000" charset="-122"/>
              <a:ea typeface="华光魏体_CNKI" panose="02000500000000000000" charset="-122"/>
            </a:endParaRPr>
          </a:p>
        </p:txBody>
      </p:sp>
      <p:sp>
        <p:nvSpPr>
          <p:cNvPr id="107" name="矩形 106"/>
          <p:cNvSpPr/>
          <p:nvPr/>
        </p:nvSpPr>
        <p:spPr>
          <a:xfrm>
            <a:off x="4559300" y="3521075"/>
            <a:ext cx="6985000" cy="140906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494665" y="1853565"/>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设备分配</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四个数据结构：</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设备控制表</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DCT</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控制器控制表</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COCT</a:t>
            </a:r>
            <a:endPar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通道控制表</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CHCT</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系统设备表</a:t>
            </a:r>
            <a:r>
              <a:rPr lang="en-US" altLang="zh-CN" sz="24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SDT</a:t>
            </a:r>
            <a:endParaRPr lang="en-US" altLang="zh-CN" sz="2400" dirty="0">
              <a:solidFill>
                <a:srgbClr val="0070C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4048760" y="3469005"/>
            <a:ext cx="6382385" cy="530225"/>
          </a:xfrm>
          <a:prstGeom prst="rect">
            <a:avLst/>
          </a:prstGeom>
          <a:noFill/>
        </p:spPr>
        <p:txBody>
          <a:bodyPr wrap="square" rtlCol="0">
            <a:noAutofit/>
          </a:bodyPr>
          <a:p>
            <a:pPr marL="342900" indent="-342900">
              <a:lnSpc>
                <a:spcPct val="150000"/>
              </a:lnSpc>
              <a:buFont typeface="Wingdings" panose="05000000000000000000" charset="0"/>
              <a:buChar char="Ø"/>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每个控制器一个控制器控制表</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COCT</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pic>
        <p:nvPicPr>
          <p:cNvPr id="102" name="图片 101"/>
          <p:cNvPicPr/>
          <p:nvPr/>
        </p:nvPicPr>
        <p:blipFill>
          <a:blip r:embed="rId1"/>
          <a:stretch>
            <a:fillRect/>
          </a:stretch>
        </p:blipFill>
        <p:spPr>
          <a:xfrm>
            <a:off x="4148455" y="4222750"/>
            <a:ext cx="7967345" cy="1845945"/>
          </a:xfrm>
          <a:prstGeom prst="rect">
            <a:avLst/>
          </a:prstGeom>
          <a:noFill/>
          <a:ln w="9525">
            <a:noFill/>
          </a:ln>
        </p:spPr>
      </p:pic>
    </p:spTree>
    <p:custDataLst>
      <p:tags r:id="rId2"/>
    </p:custData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494665" y="1853565"/>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设备分配</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四个数据结构：</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设备控制表</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DCT</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控制器控制表</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COCT</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通道控制表</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CHCT</a:t>
            </a:r>
            <a:endPar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系统设备表</a:t>
            </a:r>
            <a:r>
              <a:rPr lang="en-US" altLang="zh-CN" sz="2400" dirty="0">
                <a:solidFill>
                  <a:srgbClr val="0070C0"/>
                </a:solidFill>
                <a:latin typeface="华光魏体_CNKI" panose="02000500000000000000" charset="-122"/>
                <a:ea typeface="华光魏体_CNKI" panose="02000500000000000000" charset="-122"/>
                <a:cs typeface="华光魏体_CNKI" panose="02000500000000000000" charset="-122"/>
                <a:sym typeface="+mn-ea"/>
              </a:rPr>
              <a:t>SDT</a:t>
            </a:r>
            <a:endParaRPr lang="en-US" altLang="zh-CN" sz="2400" dirty="0">
              <a:solidFill>
                <a:srgbClr val="0070C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4048760" y="3469005"/>
            <a:ext cx="6382385" cy="530225"/>
          </a:xfrm>
          <a:prstGeom prst="rect">
            <a:avLst/>
          </a:prstGeom>
          <a:noFill/>
        </p:spPr>
        <p:txBody>
          <a:bodyPr wrap="square" rtlCol="0">
            <a:noAutofit/>
          </a:bodyPr>
          <a:p>
            <a:pPr marL="342900" indent="-342900">
              <a:lnSpc>
                <a:spcPct val="150000"/>
              </a:lnSpc>
              <a:buFont typeface="Wingdings" panose="05000000000000000000" charset="0"/>
              <a:buChar char="Ø"/>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每个通道一个通道控制表</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CHCT</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pic>
        <p:nvPicPr>
          <p:cNvPr id="103" name="图片 102"/>
          <p:cNvPicPr/>
          <p:nvPr/>
        </p:nvPicPr>
        <p:blipFill>
          <a:blip r:embed="rId1"/>
          <a:stretch>
            <a:fillRect/>
          </a:stretch>
        </p:blipFill>
        <p:spPr>
          <a:xfrm>
            <a:off x="3879850" y="4253865"/>
            <a:ext cx="8142605" cy="1896110"/>
          </a:xfrm>
          <a:prstGeom prst="rect">
            <a:avLst/>
          </a:prstGeom>
          <a:noFill/>
          <a:ln w="9525">
            <a:noFill/>
          </a:ln>
        </p:spPr>
      </p:pic>
    </p:spTree>
    <p:custDataLst>
      <p:tags r:id="rId2"/>
    </p:custData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494665" y="1853565"/>
            <a:ext cx="10469880" cy="245237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设备分配</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四个数据结构：</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设备控制表</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DCT</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控制器控制表</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COCT</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通道控制表</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CHCT</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系统设备表</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SDT</a:t>
            </a:r>
            <a:endPar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4048760" y="3469005"/>
            <a:ext cx="6382385" cy="530225"/>
          </a:xfrm>
          <a:prstGeom prst="rect">
            <a:avLst/>
          </a:prstGeom>
          <a:noFill/>
        </p:spPr>
        <p:txBody>
          <a:bodyPr wrap="square" rtlCol="0">
            <a:noAutofit/>
          </a:bodyPr>
          <a:p>
            <a:pPr marL="342900" indent="-342900">
              <a:lnSpc>
                <a:spcPct val="150000"/>
              </a:lnSpc>
              <a:buFont typeface="Wingdings" panose="05000000000000000000" charset="0"/>
              <a:buChar char="Ø"/>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整个系统有一个</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全局</a:t>
            </a:r>
            <a:r>
              <a:rPr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的系统设备表</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SDT</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pic>
        <p:nvPicPr>
          <p:cNvPr id="104" name="图片 103"/>
          <p:cNvPicPr/>
          <p:nvPr/>
        </p:nvPicPr>
        <p:blipFill>
          <a:blip r:embed="rId1"/>
          <a:stretch>
            <a:fillRect/>
          </a:stretch>
        </p:blipFill>
        <p:spPr>
          <a:xfrm>
            <a:off x="4138295" y="4305935"/>
            <a:ext cx="8021320" cy="2205355"/>
          </a:xfrm>
          <a:prstGeom prst="rect">
            <a:avLst/>
          </a:prstGeom>
          <a:noFill/>
          <a:ln w="9525">
            <a:noFill/>
          </a:ln>
        </p:spPr>
      </p:pic>
      <p:sp>
        <p:nvSpPr>
          <p:cNvPr id="3" name="文本框 2"/>
          <p:cNvSpPr txBox="1"/>
          <p:nvPr/>
        </p:nvSpPr>
        <p:spPr>
          <a:xfrm>
            <a:off x="2654300" y="5988685"/>
            <a:ext cx="4064000" cy="914400"/>
          </a:xfrm>
          <a:prstGeom prst="rect">
            <a:avLst/>
          </a:prstGeom>
          <a:noFill/>
        </p:spPr>
        <p:txBody>
          <a:bodyPr wrap="square" rtlCol="0">
            <a:noAutofit/>
          </a:bodyPr>
          <a:p>
            <a:pPr marL="342900" indent="-342900">
              <a:lnSpc>
                <a:spcPct val="150000"/>
              </a:lnSpc>
              <a:buFont typeface="Wingdings" panose="05000000000000000000" charset="0"/>
              <a:buChar char="p"/>
            </a:pP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217295" y="1796415"/>
            <a:ext cx="7920355" cy="1198880"/>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设备的分配过程</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物理设备名-&gt;SDT-&gt;DCT-&gt;COCT&gt;CHCT</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pic>
        <p:nvPicPr>
          <p:cNvPr id="3" name="图片 2"/>
          <p:cNvPicPr/>
          <p:nvPr/>
        </p:nvPicPr>
        <p:blipFill>
          <a:blip r:embed="rId1"/>
          <a:stretch>
            <a:fillRect/>
          </a:stretch>
        </p:blipFill>
        <p:spPr>
          <a:xfrm>
            <a:off x="3637915" y="130175"/>
            <a:ext cx="8078470" cy="6416675"/>
          </a:xfrm>
          <a:prstGeom prst="rect">
            <a:avLst/>
          </a:prstGeom>
          <a:noFill/>
          <a:ln w="9525">
            <a:noFill/>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217295" y="1796415"/>
            <a:ext cx="7920355" cy="1198880"/>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设备的分配过程</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物理设备名-&gt;SDT-&gt;DCT-&gt;COCT&gt;CHCT</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pic>
        <p:nvPicPr>
          <p:cNvPr id="3" name="图片 2"/>
          <p:cNvPicPr/>
          <p:nvPr/>
        </p:nvPicPr>
        <p:blipFill>
          <a:blip r:embed="rId1"/>
          <a:stretch>
            <a:fillRect/>
          </a:stretch>
        </p:blipFill>
        <p:spPr>
          <a:xfrm>
            <a:off x="3637915" y="130175"/>
            <a:ext cx="8078470" cy="6416675"/>
          </a:xfrm>
          <a:prstGeom prst="rect">
            <a:avLst/>
          </a:prstGeom>
          <a:noFill/>
          <a:ln w="9525">
            <a:noFill/>
          </a:ln>
        </p:spPr>
      </p:pic>
      <p:sp>
        <p:nvSpPr>
          <p:cNvPr id="10" name="矩形 9"/>
          <p:cNvSpPr/>
          <p:nvPr/>
        </p:nvSpPr>
        <p:spPr>
          <a:xfrm>
            <a:off x="5152390" y="4933315"/>
            <a:ext cx="868045" cy="3175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162560" y="3103245"/>
            <a:ext cx="3475355" cy="112585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通过</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物理设备名</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查找设备的问题</a:t>
            </a:r>
            <a:endPar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2" name="文本框 11"/>
          <p:cNvSpPr txBox="1"/>
          <p:nvPr/>
        </p:nvSpPr>
        <p:spPr>
          <a:xfrm>
            <a:off x="111760" y="4229100"/>
            <a:ext cx="5236210" cy="2399665"/>
          </a:xfrm>
          <a:prstGeom prst="rect">
            <a:avLst/>
          </a:prstGeom>
          <a:solidFill>
            <a:schemeClr val="accent2">
              <a:lumMod val="40000"/>
              <a:lumOff val="60000"/>
            </a:schemeClr>
          </a:solidFill>
        </p:spPr>
        <p:txBody>
          <a:bodyPr wrap="square" rtlCol="0" anchor="t">
            <a:spAutoFit/>
          </a:bodyPr>
          <a:p>
            <a:pPr marL="342900" indent="-342900">
              <a:lnSpc>
                <a:spcPct val="150000"/>
              </a:lnSpc>
              <a:buFont typeface="Wingdings" panose="05000000000000000000" charset="0"/>
              <a:buChar char="ü"/>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用户编程时必须使用“物理设备名”</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ü"/>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若换了一个物理设备，则程序无法运行</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ü"/>
            </a:pPr>
            <a:r>
              <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若进程请求的物理设备正在忙碌，则即使系统中还有同类型的设备，进程也必须阻塞等待</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6" name="文本框 15"/>
          <p:cNvSpPr txBox="1"/>
          <p:nvPr/>
        </p:nvSpPr>
        <p:spPr>
          <a:xfrm>
            <a:off x="5796280" y="4239895"/>
            <a:ext cx="2907030" cy="786765"/>
          </a:xfrm>
          <a:prstGeom prst="rect">
            <a:avLst/>
          </a:prstGeom>
          <a:solidFill>
            <a:schemeClr val="accent4">
              <a:lumMod val="75000"/>
            </a:schemeClr>
          </a:solidFill>
        </p:spPr>
        <p:txBody>
          <a:bodyPr wrap="square" rtlCol="0">
            <a:noAutofit/>
          </a:bodyPr>
          <a:p>
            <a:pPr indent="0">
              <a:lnSpc>
                <a:spcPct val="150000"/>
              </a:lnSpc>
              <a:buFont typeface="Wingdings" panose="05000000000000000000" charset="0"/>
              <a:buNone/>
            </a:pP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引入</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逻辑设备名</a:t>
            </a:r>
            <a:r>
              <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a:t>
            </a:r>
            <a:endParaRPr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up)">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up)">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217295" y="1796415"/>
            <a:ext cx="7920355" cy="1198880"/>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设备的分配过程</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物理设备名-&gt;SDT-&gt;DCT-&gt;COCT&gt;CHCT</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1" name="文本框 10"/>
          <p:cNvSpPr txBox="1"/>
          <p:nvPr/>
        </p:nvSpPr>
        <p:spPr>
          <a:xfrm>
            <a:off x="162560" y="3103245"/>
            <a:ext cx="3475355" cy="1125855"/>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通过逻辑设备名查找逻辑设备表</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逻辑设备表中记录了该逻辑设备对应的系统设备名和驱动程序入口地址</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p:txBody>
      </p:sp>
      <p:pic>
        <p:nvPicPr>
          <p:cNvPr id="106" name="图片 105"/>
          <p:cNvPicPr/>
          <p:nvPr/>
        </p:nvPicPr>
        <p:blipFill>
          <a:blip r:embed="rId1"/>
          <a:srcRect l="63755" t="78481" b="3107"/>
          <a:stretch>
            <a:fillRect/>
          </a:stretch>
        </p:blipFill>
        <p:spPr>
          <a:xfrm>
            <a:off x="5059680" y="3244215"/>
            <a:ext cx="4126230" cy="2023110"/>
          </a:xfrm>
          <a:prstGeom prst="rect">
            <a:avLst/>
          </a:prstGeom>
          <a:noFill/>
          <a:ln w="9525">
            <a:noFill/>
          </a:ln>
        </p:spPr>
      </p:pic>
      <p:sp>
        <p:nvSpPr>
          <p:cNvPr id="17" name="文本框 16"/>
          <p:cNvSpPr txBox="1"/>
          <p:nvPr/>
        </p:nvSpPr>
        <p:spPr>
          <a:xfrm>
            <a:off x="4501515" y="5578475"/>
            <a:ext cx="5918200" cy="469900"/>
          </a:xfrm>
          <a:prstGeom prst="rect">
            <a:avLst/>
          </a:prstGeom>
          <a:noFill/>
        </p:spPr>
        <p:txBody>
          <a:bodyPr wrap="square" rtlCol="0">
            <a:noAutofit/>
          </a:bodyPr>
          <a:p>
            <a:pPr marL="342900" indent="-342900">
              <a:lnSpc>
                <a:spcPct val="150000"/>
              </a:lnSpc>
              <a:buFont typeface="Wingdings" panose="05000000000000000000" charset="0"/>
              <a:buChar char="p"/>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一般情况下，为每个用户建立一个</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LUT</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，在用户建立的时候</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构建；</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217295" y="1796415"/>
            <a:ext cx="10620375" cy="2306955"/>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设备分配时需要考虑的</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因素</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1.</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设备的固有</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属性：</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algn="l">
              <a:lnSpc>
                <a:spcPct val="150000"/>
              </a:lnSpc>
              <a:buClrTx/>
              <a:buSzTx/>
              <a:buFont typeface="Wingdings" panose="05000000000000000000" charset="0"/>
              <a:buNone/>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2. 设备的分配算法</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algn="l">
              <a:lnSpc>
                <a:spcPct val="150000"/>
              </a:lnSpc>
              <a:buClrTx/>
              <a:buSzTx/>
              <a:buFont typeface="Wingdings" panose="05000000000000000000" charset="0"/>
              <a:buNone/>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3. 设备分配中的安全性</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217295" y="1796415"/>
            <a:ext cx="10620375" cy="3553460"/>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设备分配时需要考虑的</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因素</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1</a:t>
            </a: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设备的固有属性：</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u"/>
            </a:pPr>
            <a:r>
              <a:rPr lang="zh-CN" altLang="en-US" dirty="0">
                <a:latin typeface="华光魏体_CNKI" panose="02000500000000000000" charset="-122"/>
                <a:ea typeface="华光魏体_CNKI" panose="02000500000000000000" charset="-122"/>
                <a:cs typeface="华光魏体_CNKI" panose="02000500000000000000" charset="-122"/>
                <a:sym typeface="+mn-ea"/>
              </a:rPr>
              <a:t>独占设备：例如打印机，则分配后让进程独占，直到进程完成或者释放设备；</a:t>
            </a:r>
            <a:endParaRPr lang="zh-CN" altLang="en-US" dirty="0">
              <a:latin typeface="华光魏体_CNKI" panose="02000500000000000000" charset="-122"/>
              <a:ea typeface="华光魏体_CNKI" panose="02000500000000000000" charset="-122"/>
              <a:cs typeface="华光魏体_CNKI" panose="02000500000000000000" charset="-122"/>
              <a:sym typeface="+mn-ea"/>
            </a:endParaRPr>
          </a:p>
          <a:p>
            <a:pPr marL="285750" indent="-285750">
              <a:lnSpc>
                <a:spcPct val="150000"/>
              </a:lnSpc>
              <a:buFont typeface="Wingdings" panose="05000000000000000000" charset="0"/>
              <a:buChar char="u"/>
            </a:pPr>
            <a:r>
              <a:rPr lang="zh-CN" altLang="en-US" dirty="0">
                <a:latin typeface="华光魏体_CNKI" panose="02000500000000000000" charset="-122"/>
                <a:ea typeface="华光魏体_CNKI" panose="02000500000000000000" charset="-122"/>
                <a:cs typeface="华光魏体_CNKI" panose="02000500000000000000" charset="-122"/>
                <a:sym typeface="+mn-ea"/>
              </a:rPr>
              <a:t>共享设备：例如磁盘，可以分配给多个进程，但是需要对进程使用该设备的先后次序进行调度</a:t>
            </a:r>
            <a:r>
              <a:rPr lang="en-US" altLang="zh-CN" dirty="0">
                <a:latin typeface="华光魏体_CNKI" panose="02000500000000000000" charset="-122"/>
                <a:ea typeface="华光魏体_CNKI" panose="02000500000000000000" charset="-122"/>
                <a:cs typeface="华光魏体_CNKI" panose="02000500000000000000" charset="-122"/>
                <a:sym typeface="+mn-ea"/>
              </a:rPr>
              <a:t>[6.8 </a:t>
            </a:r>
            <a:r>
              <a:rPr lang="zh-CN" altLang="en-US" dirty="0">
                <a:latin typeface="华光魏体_CNKI" panose="02000500000000000000" charset="-122"/>
                <a:ea typeface="华光魏体_CNKI" panose="02000500000000000000" charset="-122"/>
                <a:cs typeface="华光魏体_CNKI" panose="02000500000000000000" charset="-122"/>
                <a:sym typeface="+mn-ea"/>
              </a:rPr>
              <a:t>磁盘调度算法</a:t>
            </a:r>
            <a:r>
              <a:rPr lang="en-US" altLang="zh-CN" dirty="0">
                <a:latin typeface="华光魏体_CNKI" panose="02000500000000000000" charset="-122"/>
                <a:ea typeface="华光魏体_CNKI" panose="02000500000000000000" charset="-122"/>
                <a:cs typeface="华光魏体_CNKI" panose="02000500000000000000" charset="-122"/>
                <a:sym typeface="+mn-ea"/>
              </a:rPr>
              <a:t>]</a:t>
            </a:r>
            <a:endParaRPr lang="zh-CN" altLang="en-US" dirty="0">
              <a:latin typeface="华光魏体_CNKI" panose="02000500000000000000" charset="-122"/>
              <a:ea typeface="华光魏体_CNKI" panose="02000500000000000000" charset="-122"/>
              <a:cs typeface="华光魏体_CNKI" panose="02000500000000000000" charset="-122"/>
              <a:sym typeface="+mn-ea"/>
            </a:endParaRPr>
          </a:p>
          <a:p>
            <a:pPr algn="l">
              <a:lnSpc>
                <a:spcPct val="150000"/>
              </a:lnSpc>
              <a:buClrTx/>
              <a:buSzTx/>
              <a:buFont typeface="Wingdings" panose="05000000000000000000" charset="0"/>
              <a:buNone/>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2. 设备的分配算法</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algn="l">
              <a:lnSpc>
                <a:spcPct val="150000"/>
              </a:lnSpc>
              <a:buClrTx/>
              <a:buSzTx/>
              <a:buFont typeface="Wingdings" panose="05000000000000000000" charset="0"/>
              <a:buNone/>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3. 设备分配中的安全性</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217295" y="1796415"/>
            <a:ext cx="10620375" cy="3138170"/>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设备分配时需要考虑的</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因素</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1.</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设备的固有</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属性</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algn="l">
              <a:lnSpc>
                <a:spcPct val="150000"/>
              </a:lnSpc>
              <a:buClrTx/>
              <a:buSzTx/>
              <a:buFont typeface="Wingdings" panose="05000000000000000000" charset="0"/>
              <a:buNone/>
            </a:pP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2. 设备的分配算法</a:t>
            </a:r>
            <a:endPar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285750" indent="-285750" algn="l">
              <a:lnSpc>
                <a:spcPct val="150000"/>
              </a:lnSpc>
              <a:buClrTx/>
              <a:buSzTx/>
              <a:buFont typeface="Wingdings" panose="05000000000000000000" charset="0"/>
              <a:buChar char="u"/>
            </a:pPr>
            <a:r>
              <a:rPr lang="zh-CN" altLang="en-US" dirty="0">
                <a:latin typeface="华光魏体_CNKI" panose="02000500000000000000" charset="-122"/>
                <a:ea typeface="华光魏体_CNKI" panose="02000500000000000000" charset="-122"/>
                <a:cs typeface="华光魏体_CNKI" panose="02000500000000000000" charset="-122"/>
                <a:sym typeface="+mn-ea"/>
              </a:rPr>
              <a:t>先来先服务；</a:t>
            </a:r>
            <a:endParaRPr lang="zh-CN" altLang="en-US" dirty="0">
              <a:latin typeface="华光魏体_CNKI" panose="02000500000000000000" charset="-122"/>
              <a:ea typeface="华光魏体_CNKI" panose="02000500000000000000" charset="-122"/>
              <a:cs typeface="华光魏体_CNKI" panose="02000500000000000000" charset="-122"/>
              <a:sym typeface="+mn-ea"/>
            </a:endParaRPr>
          </a:p>
          <a:p>
            <a:pPr marL="285750" indent="-285750" algn="l">
              <a:lnSpc>
                <a:spcPct val="150000"/>
              </a:lnSpc>
              <a:buClrTx/>
              <a:buSzTx/>
              <a:buFont typeface="Wingdings" panose="05000000000000000000" charset="0"/>
              <a:buChar char="u"/>
            </a:pPr>
            <a:r>
              <a:rPr lang="zh-CN" altLang="en-US" dirty="0">
                <a:latin typeface="华光魏体_CNKI" panose="02000500000000000000" charset="-122"/>
                <a:ea typeface="华光魏体_CNKI" panose="02000500000000000000" charset="-122"/>
                <a:cs typeface="华光魏体_CNKI" panose="02000500000000000000" charset="-122"/>
                <a:sym typeface="+mn-ea"/>
              </a:rPr>
              <a:t>优先级高者优先；</a:t>
            </a:r>
            <a:endParaRPr lang="zh-CN" altLang="en-US" dirty="0">
              <a:latin typeface="华光魏体_CNKI" panose="02000500000000000000" charset="-122"/>
              <a:ea typeface="华光魏体_CNKI" panose="02000500000000000000" charset="-122"/>
              <a:cs typeface="华光魏体_CNKI" panose="02000500000000000000" charset="-122"/>
              <a:sym typeface="+mn-ea"/>
            </a:endParaRPr>
          </a:p>
          <a:p>
            <a:pPr algn="l">
              <a:lnSpc>
                <a:spcPct val="150000"/>
              </a:lnSpc>
              <a:buClrTx/>
              <a:buSzTx/>
              <a:buFont typeface="Wingdings" panose="05000000000000000000" charset="0"/>
              <a:buNone/>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3. 设备分配中的安全性</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文本框 104"/>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6.5 </a:t>
            </a:r>
            <a:r>
              <a:rPr lang="zh-CN" altLang="en-US" sz="4400">
                <a:latin typeface="华光魏体_CNKI" panose="02000500000000000000" charset="-122"/>
                <a:ea typeface="华光魏体_CNKI" panose="02000500000000000000" charset="-122"/>
              </a:rPr>
              <a:t>与设备无关的</a:t>
            </a:r>
            <a:r>
              <a:rPr lang="en-US" altLang="zh-CN" sz="4400">
                <a:latin typeface="华光魏体_CNKI" panose="02000500000000000000" charset="-122"/>
                <a:ea typeface="华光魏体_CNKI" panose="02000500000000000000" charset="-122"/>
              </a:rPr>
              <a:t>I/O</a:t>
            </a:r>
            <a:r>
              <a:rPr lang="zh-CN" altLang="en-US" sz="4400">
                <a:latin typeface="华光魏体_CNKI" panose="02000500000000000000" charset="-122"/>
                <a:ea typeface="华光魏体_CNKI" panose="02000500000000000000" charset="-122"/>
              </a:rPr>
              <a:t>软件</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217295" y="1796415"/>
            <a:ext cx="10620375" cy="3969385"/>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设备分配时需要考虑的</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因素</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Font typeface="Wingdings" panose="05000000000000000000" charset="0"/>
              <a:buNone/>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1.</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设备的固有</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属性：</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algn="l">
              <a:lnSpc>
                <a:spcPct val="150000"/>
              </a:lnSpc>
              <a:buClrTx/>
              <a:buSzTx/>
              <a:buFont typeface="Wingdings" panose="05000000000000000000" charset="0"/>
              <a:buNone/>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2. 设备的分配算法</a:t>
            </a:r>
            <a:endParaRPr lang="en-US" altLang="zh-CN" sz="2400" dirty="0">
              <a:latin typeface="华光魏体_CNKI" panose="02000500000000000000" charset="-122"/>
              <a:ea typeface="华光魏体_CNKI" panose="02000500000000000000" charset="-122"/>
              <a:cs typeface="华光魏体_CNKI" panose="02000500000000000000" charset="-122"/>
              <a:sym typeface="+mn-ea"/>
            </a:endParaRPr>
          </a:p>
          <a:p>
            <a:pPr algn="l">
              <a:lnSpc>
                <a:spcPct val="150000"/>
              </a:lnSpc>
              <a:buClrTx/>
              <a:buSzTx/>
              <a:buFont typeface="Wingdings" panose="05000000000000000000" charset="0"/>
              <a:buNone/>
            </a:pPr>
            <a: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3. 设备分配中的安全性</a:t>
            </a:r>
            <a:endPar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gn="l">
              <a:lnSpc>
                <a:spcPct val="150000"/>
              </a:lnSpc>
              <a:buClrTx/>
              <a:buSzTx/>
              <a:buFont typeface="Wingdings" panose="05000000000000000000" charset="0"/>
              <a:buChar char="u"/>
            </a:pPr>
            <a:r>
              <a:rPr lang="zh-CN" altLang="en-US" dirty="0">
                <a:latin typeface="华光魏体_CNKI" panose="02000500000000000000" charset="-122"/>
                <a:ea typeface="华光魏体_CNKI" panose="02000500000000000000" charset="-122"/>
                <a:cs typeface="华光魏体_CNKI" panose="02000500000000000000" charset="-122"/>
                <a:sym typeface="+mn-ea"/>
              </a:rPr>
              <a:t>安全分配方式：发出</a:t>
            </a:r>
            <a:r>
              <a:rPr lang="en-US" altLang="zh-CN" dirty="0">
                <a:latin typeface="华光魏体_CNKI" panose="02000500000000000000" charset="-122"/>
                <a:ea typeface="华光魏体_CNKI" panose="02000500000000000000" charset="-122"/>
                <a:cs typeface="华光魏体_CNKI" panose="02000500000000000000" charset="-122"/>
                <a:sym typeface="+mn-ea"/>
              </a:rPr>
              <a:t>I/O</a:t>
            </a:r>
            <a:r>
              <a:rPr lang="zh-CN" altLang="en-US" dirty="0">
                <a:latin typeface="华光魏体_CNKI" panose="02000500000000000000" charset="-122"/>
                <a:ea typeface="华光魏体_CNKI" panose="02000500000000000000" charset="-122"/>
                <a:cs typeface="华光魏体_CNKI" panose="02000500000000000000" charset="-122"/>
                <a:sym typeface="+mn-ea"/>
              </a:rPr>
              <a:t>则阻塞，直到其</a:t>
            </a:r>
            <a:r>
              <a:rPr lang="en-US" altLang="zh-CN" dirty="0">
                <a:latin typeface="华光魏体_CNKI" panose="02000500000000000000" charset="-122"/>
                <a:ea typeface="华光魏体_CNKI" panose="02000500000000000000" charset="-122"/>
                <a:cs typeface="华光魏体_CNKI" panose="02000500000000000000" charset="-122"/>
                <a:sym typeface="+mn-ea"/>
              </a:rPr>
              <a:t>I/O</a:t>
            </a:r>
            <a:r>
              <a:rPr lang="zh-CN" altLang="en-US" dirty="0">
                <a:latin typeface="华光魏体_CNKI" panose="02000500000000000000" charset="-122"/>
                <a:ea typeface="华光魏体_CNKI" panose="02000500000000000000" charset="-122"/>
                <a:cs typeface="华光魏体_CNKI" panose="02000500000000000000" charset="-122"/>
                <a:sym typeface="+mn-ea"/>
              </a:rPr>
              <a:t>结束后再唤醒；对于进程来说：</a:t>
            </a:r>
            <a:r>
              <a:rPr lang="en-US" altLang="zh-CN" dirty="0">
                <a:latin typeface="华光魏体_CNKI" panose="02000500000000000000" charset="-122"/>
                <a:ea typeface="华光魏体_CNKI" panose="02000500000000000000" charset="-122"/>
                <a:cs typeface="华光魏体_CNKI" panose="02000500000000000000" charset="-122"/>
                <a:sym typeface="+mn-ea"/>
              </a:rPr>
              <a:t>I/O</a:t>
            </a:r>
            <a:r>
              <a:rPr lang="zh-CN" altLang="en-US" dirty="0">
                <a:latin typeface="华光魏体_CNKI" panose="02000500000000000000" charset="-122"/>
                <a:ea typeface="华光魏体_CNKI" panose="02000500000000000000" charset="-122"/>
                <a:cs typeface="华光魏体_CNKI" panose="02000500000000000000" charset="-122"/>
                <a:sym typeface="+mn-ea"/>
              </a:rPr>
              <a:t>和</a:t>
            </a:r>
            <a:r>
              <a:rPr lang="en-US" altLang="zh-CN" dirty="0">
                <a:latin typeface="华光魏体_CNKI" panose="02000500000000000000" charset="-122"/>
                <a:ea typeface="华光魏体_CNKI" panose="02000500000000000000" charset="-122"/>
                <a:cs typeface="华光魏体_CNKI" panose="02000500000000000000" charset="-122"/>
                <a:sym typeface="+mn-ea"/>
              </a:rPr>
              <a:t>CPU</a:t>
            </a:r>
            <a:r>
              <a:rPr lang="zh-CN" altLang="en-US" dirty="0">
                <a:latin typeface="华光魏体_CNKI" panose="02000500000000000000" charset="-122"/>
                <a:ea typeface="华光魏体_CNKI" panose="02000500000000000000" charset="-122"/>
                <a:cs typeface="华光魏体_CNKI" panose="02000500000000000000" charset="-122"/>
                <a:sym typeface="+mn-ea"/>
              </a:rPr>
              <a:t>是串行的；但破坏了请求和保持条件，不会死锁；</a:t>
            </a:r>
            <a:endParaRPr lang="zh-CN" altLang="en-US"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gn="l">
              <a:lnSpc>
                <a:spcPct val="150000"/>
              </a:lnSpc>
              <a:buClrTx/>
              <a:buSzTx/>
              <a:buFont typeface="Wingdings" panose="05000000000000000000" charset="0"/>
              <a:buChar char="u"/>
            </a:pPr>
            <a:r>
              <a:rPr lang="zh-CN" altLang="en-US" dirty="0">
                <a:latin typeface="华光魏体_CNKI" panose="02000500000000000000" charset="-122"/>
                <a:ea typeface="华光魏体_CNKI" panose="02000500000000000000" charset="-122"/>
                <a:cs typeface="华光魏体_CNKI" panose="02000500000000000000" charset="-122"/>
                <a:sym typeface="+mn-ea"/>
              </a:rPr>
              <a:t>不安全分配方式：发出</a:t>
            </a:r>
            <a:r>
              <a:rPr lang="en-US" altLang="zh-CN" dirty="0">
                <a:latin typeface="华光魏体_CNKI" panose="02000500000000000000" charset="-122"/>
                <a:ea typeface="华光魏体_CNKI" panose="02000500000000000000" charset="-122"/>
                <a:cs typeface="华光魏体_CNKI" panose="02000500000000000000" charset="-122"/>
                <a:sym typeface="+mn-ea"/>
              </a:rPr>
              <a:t>I/O</a:t>
            </a:r>
            <a:r>
              <a:rPr lang="zh-CN" altLang="en-US" dirty="0">
                <a:latin typeface="华光魏体_CNKI" panose="02000500000000000000" charset="-122"/>
                <a:ea typeface="华光魏体_CNKI" panose="02000500000000000000" charset="-122"/>
                <a:cs typeface="华光魏体_CNKI" panose="02000500000000000000" charset="-122"/>
                <a:sym typeface="+mn-ea"/>
              </a:rPr>
              <a:t>后继续运行，可以发出第二个</a:t>
            </a:r>
            <a:r>
              <a:rPr lang="en-US" altLang="zh-CN" dirty="0">
                <a:latin typeface="华光魏体_CNKI" panose="02000500000000000000" charset="-122"/>
                <a:ea typeface="华光魏体_CNKI" panose="02000500000000000000" charset="-122"/>
                <a:cs typeface="华光魏体_CNKI" panose="02000500000000000000" charset="-122"/>
                <a:sym typeface="+mn-ea"/>
              </a:rPr>
              <a:t>I/O,</a:t>
            </a:r>
            <a:r>
              <a:rPr lang="zh-CN" altLang="en-US" dirty="0">
                <a:latin typeface="华光魏体_CNKI" panose="02000500000000000000" charset="-122"/>
                <a:ea typeface="华光魏体_CNKI" panose="02000500000000000000" charset="-122"/>
                <a:cs typeface="华光魏体_CNKI" panose="02000500000000000000" charset="-122"/>
                <a:sym typeface="+mn-ea"/>
              </a:rPr>
              <a:t>只有当某个需要的设备忙碌时才阻塞该进程，进程和</a:t>
            </a:r>
            <a:r>
              <a:rPr lang="en-US" altLang="zh-CN" dirty="0">
                <a:latin typeface="华光魏体_CNKI" panose="02000500000000000000" charset="-122"/>
                <a:ea typeface="华光魏体_CNKI" panose="02000500000000000000" charset="-122"/>
                <a:cs typeface="华光魏体_CNKI" panose="02000500000000000000" charset="-122"/>
                <a:sym typeface="+mn-ea"/>
              </a:rPr>
              <a:t>I/O</a:t>
            </a:r>
            <a:r>
              <a:rPr lang="zh-CN" altLang="en-US" dirty="0">
                <a:latin typeface="华光魏体_CNKI" panose="02000500000000000000" charset="-122"/>
                <a:ea typeface="华光魏体_CNKI" panose="02000500000000000000" charset="-122"/>
                <a:cs typeface="华光魏体_CNKI" panose="02000500000000000000" charset="-122"/>
                <a:sym typeface="+mn-ea"/>
              </a:rPr>
              <a:t>是并行的，但可能死锁；</a:t>
            </a:r>
            <a:endParaRPr lang="zh-CN" altLang="en-US"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p="http://schemas.openxmlformats.org/presentationml/2006/main">
  <p:tag name="KSO_WM_UNIT_TABLE_BEAUTIFY" val="smartTable{4c52637e-a9aa-45f7-912a-2ac7f333fb3b}"/>
</p:tagLst>
</file>

<file path=ppt/tags/tag11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p="http://schemas.openxmlformats.org/presentationml/2006/main">
  <p:tag name="KSO_WM_UNIT_TABLE_BEAUTIFY" val="smartTable{4c52637e-a9aa-45f7-912a-2ac7f333fb3b}"/>
</p:tagLst>
</file>

<file path=ppt/tags/tag11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8.xml><?xml version="1.0" encoding="utf-8"?>
<p:tagLst xmlns:p="http://schemas.openxmlformats.org/presentationml/2006/main">
  <p:tag name="KSO_WM_UNIT_TABLE_BEAUTIFY" val="smartTable{24564f72-9c6a-4cff-b88f-345a7df97379}"/>
  <p:tag name="TABLE_ENDDRAG_ORIGIN_RECT" val="154*264"/>
  <p:tag name="TABLE_ENDDRAG_RECT" val="410*210*154*264"/>
</p:tagLst>
</file>

<file path=ppt/tags/tag20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ABLE_BEAUTIFY" val="smartTable{ea9d9bdf-2438-4420-9ad2-acfbebbcef13}"/>
</p:tagLst>
</file>

<file path=ppt/tags/tag21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2.xml><?xml version="1.0" encoding="utf-8"?>
<p:tagLst xmlns:p="http://schemas.openxmlformats.org/presentationml/2006/main">
  <p:tag name="KSO_WM_UNIT_TABLE_BEAUTIFY" val="smartTable{ea9d9bdf-2438-4420-9ad2-acfbebbcef13}"/>
</p:tagLst>
</file>

<file path=ppt/tags/tag21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4.xml><?xml version="1.0" encoding="utf-8"?>
<p:tagLst xmlns:p="http://schemas.openxmlformats.org/presentationml/2006/main">
  <p:tag name="KSO_WM_UNIT_TABLE_BEAUTIFY" val="smartTable{8c52eab3-8d2a-4362-9e32-89d9ede1631a}"/>
</p:tagLst>
</file>

<file path=ppt/tags/tag21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6.xml><?xml version="1.0" encoding="utf-8"?>
<p:tagLst xmlns:p="http://schemas.openxmlformats.org/presentationml/2006/main">
  <p:tag name="KSO_WM_UNIT_TABLE_BEAUTIFY" val="smartTable{8c52eab3-8d2a-4362-9e32-89d9ede1631a}"/>
</p:tagLst>
</file>

<file path=ppt/tags/tag21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8.xml><?xml version="1.0" encoding="utf-8"?>
<p:tagLst xmlns:p="http://schemas.openxmlformats.org/presentationml/2006/main">
  <p:tag name="KSO_WM_UNIT_TABLE_BEAUTIFY" val="smartTable{c6322cae-988a-4e89-91b7-eaff262817e7}"/>
</p:tagLst>
</file>

<file path=ppt/tags/tag21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1.xml><?xml version="1.0" encoding="utf-8"?>
<p:tagLst xmlns:p="http://schemas.openxmlformats.org/presentationml/2006/main">
  <p:tag name="COMMONDATA" val="eyJoZGlkIjoiMTQ4ZmNmOThiYzQ4ZTYxODMxYTQzNDQwZTU1MmI4N2MifQ=="/>
  <p:tag name="KSO_WPP_MARK_KEY" val="386a2048-b204-4658-a85d-8c7801de379c"/>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txDef>
      <a:spPr>
        <a:noFill/>
      </a:spPr>
      <a:bodyPr wrap="square" rtlCol="0">
        <a:noAutofit/>
      </a:bodyPr>
      <a:lstStyle>
        <a:defPPr marL="342900" indent="-342900">
          <a:lnSpc>
            <a:spcPct val="150000"/>
          </a:lnSpc>
          <a:buFont typeface="Wingdings" panose="05000000000000000000" charset="0"/>
          <a:buChar char="p"/>
          <a:def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23338</Words>
  <Application>WPS 演示</Application>
  <PresentationFormat>宽屏</PresentationFormat>
  <Paragraphs>2431</Paragraphs>
  <Slides>149</Slides>
  <Notes>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39</vt:i4>
      </vt:variant>
      <vt:variant>
        <vt:lpstr>幻灯片标题</vt:lpstr>
      </vt:variant>
      <vt:variant>
        <vt:i4>149</vt:i4>
      </vt:variant>
    </vt:vector>
  </HeadingPairs>
  <TitlesOfParts>
    <vt:vector size="202" baseType="lpstr">
      <vt:lpstr>Arial</vt:lpstr>
      <vt:lpstr>宋体</vt:lpstr>
      <vt:lpstr>Wingdings</vt:lpstr>
      <vt:lpstr>Wingdings</vt:lpstr>
      <vt:lpstr>华光魏体_CNKI</vt:lpstr>
      <vt:lpstr>Times New Roman</vt:lpstr>
      <vt:lpstr>黑体</vt:lpstr>
      <vt:lpstr>华文琥珀</vt:lpstr>
      <vt:lpstr>微软雅黑</vt:lpstr>
      <vt:lpstr>Calibri</vt:lpstr>
      <vt:lpstr>Arial Unicode MS</vt:lpstr>
      <vt:lpstr>Verdana</vt:lpstr>
      <vt:lpstr>华文细黑</vt:lpstr>
      <vt:lpstr>Office 主题​​</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Visio.Drawing.4</vt:lpstr>
      <vt:lpstr>输入输出系统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聂婕</cp:lastModifiedBy>
  <cp:revision>204</cp:revision>
  <dcterms:created xsi:type="dcterms:W3CDTF">2019-06-19T02:08:00Z</dcterms:created>
  <dcterms:modified xsi:type="dcterms:W3CDTF">2022-11-13T15:23:42Z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94E93A8E1E6A4D078F821196AF261A55</vt:lpwstr>
  </property>
</Properties>
</file>